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66" r:id="rId4"/>
    <p:sldId id="267" r:id="rId5"/>
    <p:sldId id="296" r:id="rId6"/>
    <p:sldId id="297" r:id="rId7"/>
    <p:sldId id="299" r:id="rId8"/>
    <p:sldId id="287" r:id="rId9"/>
    <p:sldId id="288" r:id="rId10"/>
    <p:sldId id="269" r:id="rId11"/>
    <p:sldId id="289" r:id="rId12"/>
    <p:sldId id="270" r:id="rId13"/>
    <p:sldId id="278" r:id="rId14"/>
    <p:sldId id="279" r:id="rId15"/>
    <p:sldId id="280" r:id="rId16"/>
    <p:sldId id="281" r:id="rId17"/>
    <p:sldId id="282" r:id="rId18"/>
    <p:sldId id="283" r:id="rId19"/>
    <p:sldId id="300" r:id="rId20"/>
    <p:sldId id="301" r:id="rId21"/>
    <p:sldId id="302" r:id="rId22"/>
    <p:sldId id="303" r:id="rId23"/>
    <p:sldId id="304" r:id="rId24"/>
    <p:sldId id="298" r:id="rId25"/>
    <p:sldId id="272" r:id="rId26"/>
    <p:sldId id="290" r:id="rId27"/>
    <p:sldId id="292" r:id="rId28"/>
    <p:sldId id="291" r:id="rId29"/>
    <p:sldId id="308" r:id="rId30"/>
    <p:sldId id="293" r:id="rId31"/>
    <p:sldId id="294" r:id="rId32"/>
    <p:sldId id="275" r:id="rId33"/>
    <p:sldId id="276" r:id="rId34"/>
    <p:sldId id="305" r:id="rId35"/>
    <p:sldId id="306" r:id="rId36"/>
    <p:sldId id="307" r:id="rId37"/>
    <p:sldId id="30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da Silva" initials="GS" lastIdx="1" clrIdx="0">
    <p:extLst>
      <p:ext uri="{19B8F6BF-5375-455C-9EA6-DF929625EA0E}">
        <p15:presenceInfo xmlns:p15="http://schemas.microsoft.com/office/powerpoint/2012/main" userId="Gabriel da Sil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57" autoAdjust="0"/>
    <p:restoredTop sz="94660"/>
  </p:normalViewPr>
  <p:slideViewPr>
    <p:cSldViewPr snapToGrid="0">
      <p:cViewPr varScale="1">
        <p:scale>
          <a:sx n="79" d="100"/>
          <a:sy n="79" d="100"/>
        </p:scale>
        <p:origin x="50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CCEE2-2B9D-46EA-9CFD-56B51165D18A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B1D20-A3C6-4E81-998B-003F3251092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056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90728-429E-4275-81A1-48228D9FEAA7}" type="datetime1">
              <a:rPr lang="pt-BR" smtClean="0"/>
              <a:t>14/10/2022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8516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261F-9920-43B7-AC44-FEFDBD713A79}" type="datetime1">
              <a:rPr lang="pt-BR" smtClean="0"/>
              <a:t>14/10/2022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3576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FA31-5663-462F-B9C2-2E3FA9D44152}" type="datetime1">
              <a:rPr lang="pt-BR" smtClean="0"/>
              <a:t>14/10/2022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5231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2C03-052E-41B2-8F28-EFAD3B933EAD}" type="datetime1">
              <a:rPr lang="pt-BR" smtClean="0"/>
              <a:t>14/10/2022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‹#›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9326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2AF9E-00EA-4D39-B175-836BDC9F578A}" type="datetime1">
              <a:rPr lang="pt-BR" smtClean="0"/>
              <a:t>14/10/2022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8324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15C59-D2F1-40B5-B3D4-422B211A0902}" type="datetime1">
              <a:rPr lang="pt-BR" smtClean="0"/>
              <a:t>14/10/2022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9824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5FE06-2782-4588-BCBE-72BA91F15715}" type="datetime1">
              <a:rPr lang="pt-BR" smtClean="0"/>
              <a:t>14/10/2022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91643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27FD-1206-4D3E-8A62-0C54C7B6317D}" type="datetime1">
              <a:rPr lang="pt-BR" smtClean="0"/>
              <a:t>14/10/2022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8492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CF9C9-1F63-44EB-B8DC-A1A6FC8948F7}" type="datetime1">
              <a:rPr lang="pt-BR" smtClean="0"/>
              <a:t>14/10/2022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681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30A5C-3685-4C98-BFBB-4211B61FB977}" type="datetime1">
              <a:rPr lang="pt-BR" smtClean="0"/>
              <a:t>14/10/2022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0670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CAA8-17BF-4AD1-833D-96024FE401EC}" type="datetime1">
              <a:rPr lang="pt-BR" smtClean="0"/>
              <a:t>14/10/2022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4812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0E2E6-6D8F-45C7-A154-A395FD651894}" type="datetime1">
              <a:rPr lang="pt-BR" smtClean="0"/>
              <a:t>14/10/2022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036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B28E-80DD-47A8-A514-353DAC618B20}" type="datetime1">
              <a:rPr lang="pt-BR" smtClean="0"/>
              <a:t>14/10/2022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8576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1B31-7508-4424-AC09-3D7037E1B4F3}" type="datetime1">
              <a:rPr lang="pt-BR" smtClean="0"/>
              <a:t>14/10/2022</a:t>
            </a:fld>
            <a:endParaRPr lang="pt-B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8205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8D6F4-D5E3-4278-97B8-3DED0D5207A9}" type="datetime1">
              <a:rPr lang="pt-BR" smtClean="0"/>
              <a:t>14/10/2022</a:t>
            </a:fld>
            <a:endParaRPr lang="pt-B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4945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07991-27FF-476C-8CB9-C649E7C2842F}" type="datetime1">
              <a:rPr lang="pt-BR" smtClean="0"/>
              <a:t>14/10/2022</a:t>
            </a:fld>
            <a:endParaRPr lang="pt-B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9916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F5CD9-CD6D-449F-826E-C3BAA5DF2AE7}" type="datetime1">
              <a:rPr lang="pt-BR" smtClean="0"/>
              <a:t>14/10/2022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959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CAEC486-0F77-47ED-8998-CA586EBD77FE}" type="datetime1">
              <a:rPr lang="pt-BR" smtClean="0"/>
              <a:t>14/10/2022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76677-90A9-4AD0-B6A7-79DF408BEB2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41216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v-pp/weekly/issues/122" TargetMode="External"/><Relationship Id="rId2" Type="http://schemas.openxmlformats.org/officeDocument/2006/relationships/hyperlink" Target="https://star-history.com/blog/introducing-the-new-star-history-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A82180-B459-402F-8173-F87A9B0A5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4795" y="2219960"/>
            <a:ext cx="8825658" cy="2418080"/>
          </a:xfrm>
        </p:spPr>
        <p:txBody>
          <a:bodyPr/>
          <a:lstStyle/>
          <a:p>
            <a:r>
              <a:rPr lang="pt-BR" sz="16600" dirty="0">
                <a:latin typeface="Bahnschrift SemiLight Condensed" panose="020B0502040204020203" pitchFamily="34" charset="0"/>
              </a:rPr>
              <a:t>Vue.js	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122328C-A328-4BA1-B8E9-9156CA5A9A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4795" y="4947920"/>
            <a:ext cx="4565125" cy="1381760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Light Condensed" panose="020B0502040204020203" pitchFamily="34" charset="0"/>
              </a:rPr>
              <a:t>FELIPE KENZO – SP3072223</a:t>
            </a:r>
          </a:p>
          <a:p>
            <a:r>
              <a:rPr lang="pt-BR" sz="2400" dirty="0">
                <a:latin typeface="Bahnschrift SemiLight Condensed" panose="020B0502040204020203" pitchFamily="34" charset="0"/>
              </a:rPr>
              <a:t>GABRIEL DA SILVA -  SP3072754</a:t>
            </a:r>
          </a:p>
        </p:txBody>
      </p:sp>
      <p:pic>
        <p:nvPicPr>
          <p:cNvPr id="2050" name="Picture 2" descr="Vue.js - Wikipedia">
            <a:extLst>
              <a:ext uri="{FF2B5EF4-FFF2-40B4-BE49-F238E27FC236}">
                <a16:creationId xmlns:a16="http://schemas.microsoft.com/office/drawing/2014/main" id="{B63FE148-4DDA-49E8-99DE-3634E4FDA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550" y="2519680"/>
            <a:ext cx="3001339" cy="260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5E43ABE8-8E0C-453A-A626-BAE4ACEAC09C}"/>
              </a:ext>
            </a:extLst>
          </p:cNvPr>
          <p:cNvSpPr txBox="1">
            <a:spLocks/>
          </p:cNvSpPr>
          <p:nvPr/>
        </p:nvSpPr>
        <p:spPr>
          <a:xfrm>
            <a:off x="1999877" y="416560"/>
            <a:ext cx="8192245" cy="548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sz="2400" dirty="0">
                <a:latin typeface="Bahnschrift SemiLight Condensed" panose="020B0502040204020203" pitchFamily="34" charset="0"/>
              </a:rPr>
              <a:t>INSTITUTO FEDERAL DE São PAULO – ANÁLISE E DESENVOLVIMENTO DE SISTEMAS</a:t>
            </a:r>
          </a:p>
        </p:txBody>
      </p:sp>
    </p:spTree>
    <p:extLst>
      <p:ext uri="{BB962C8B-B14F-4D97-AF65-F5344CB8AC3E}">
        <p14:creationId xmlns:p14="http://schemas.microsoft.com/office/powerpoint/2010/main" val="1110949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000" dirty="0">
                <a:latin typeface="Bahnschrift SemiLight Condensed" panose="020B0502040204020203" pitchFamily="34" charset="0"/>
              </a:rPr>
              <a:t>Arquitetura</a:t>
            </a:r>
            <a:endParaRPr lang="pt-BR" dirty="0">
              <a:latin typeface="Bahnschrift SemiLight Condense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F0C5C2-E6A4-4C32-9D5B-62CEFCC8A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Renderização de dados;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Atualização da Virtual DOM;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Alteração de dados dos componentes;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Desempenho e atualizações desnecessárias.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endParaRPr lang="pt-BR" sz="3200" dirty="0">
              <a:latin typeface="Bahnschrift SemiLight Condensed" panose="020B0502040204020203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84BB345-F179-472D-9627-415E3DFB6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572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000" dirty="0">
                <a:latin typeface="Bahnschrift SemiLight Condensed" panose="020B0502040204020203" pitchFamily="34" charset="0"/>
              </a:rPr>
              <a:t>Arquitetura</a:t>
            </a:r>
            <a:endParaRPr lang="pt-BR" dirty="0">
              <a:latin typeface="Bahnschrift SemiLight Condense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F0C5C2-E6A4-4C32-9D5B-62CEFCC8A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Sintaxe HTML para estruturação;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Dados atrelados via JS;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Supre as limitações do HTML;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Iterar sobre coleção de dados;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Renderizar uma </a:t>
            </a:r>
            <a:r>
              <a:rPr lang="pt-BR" sz="3000" dirty="0" err="1">
                <a:latin typeface="Bahnschrift SemiLight Condensed" panose="020B0502040204020203" pitchFamily="34" charset="0"/>
              </a:rPr>
              <a:t>tag</a:t>
            </a:r>
            <a:r>
              <a:rPr lang="pt-BR" sz="3000" dirty="0">
                <a:latin typeface="Bahnschrift SemiLight Condensed" panose="020B0502040204020203" pitchFamily="34" charset="0"/>
              </a:rPr>
              <a:t>.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endParaRPr lang="pt-BR" sz="3200" dirty="0">
              <a:latin typeface="Bahnschrift SemiLight Condensed" panose="020B0502040204020203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84BB345-F179-472D-9627-415E3DFB6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3683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000" dirty="0">
                <a:latin typeface="Bahnschrift SemiLight Condensed" panose="020B0502040204020203" pitchFamily="34" charset="0"/>
              </a:rPr>
              <a:t>Diretivas</a:t>
            </a:r>
            <a:endParaRPr lang="pt-BR" dirty="0">
              <a:latin typeface="Bahnschrift SemiLight Condense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F0C5C2-E6A4-4C32-9D5B-62CEFCC8A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Atributos especiais;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>
                <a:latin typeface="Bahnschrift SemiLight Condensed" panose="020B0502040204020203" pitchFamily="34" charset="0"/>
              </a:rPr>
              <a:t>Adiciona funcionalidades;</a:t>
            </a:r>
            <a:endParaRPr lang="pt-BR" sz="3000" dirty="0">
              <a:latin typeface="Bahnschrift SemiLight Condensed" panose="020B0502040204020203" pitchFamily="34" charset="0"/>
            </a:endParaRP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Dados e métodos definidos.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Padrão de nomenclatura;</a:t>
            </a:r>
          </a:p>
          <a:p>
            <a:pPr lvl="1"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2800" dirty="0">
                <a:latin typeface="Bahnschrift SemiLight Condensed" panose="020B0502040204020203" pitchFamily="34" charset="0"/>
              </a:rPr>
              <a:t>v-</a:t>
            </a:r>
            <a:r>
              <a:rPr lang="pt-BR" sz="2800" dirty="0" err="1">
                <a:latin typeface="Bahnschrift SemiLight Condensed" panose="020B0502040204020203" pitchFamily="34" charset="0"/>
              </a:rPr>
              <a:t>text</a:t>
            </a:r>
            <a:r>
              <a:rPr lang="pt-BR" sz="2800" dirty="0">
                <a:latin typeface="Bahnschrift SemiLight Condensed" panose="020B0502040204020203" pitchFamily="34" charset="0"/>
              </a:rPr>
              <a:t>; v-</a:t>
            </a:r>
            <a:r>
              <a:rPr lang="pt-BR" sz="2800" dirty="0" err="1">
                <a:latin typeface="Bahnschrift SemiLight Condensed" panose="020B0502040204020203" pitchFamily="34" charset="0"/>
              </a:rPr>
              <a:t>focus</a:t>
            </a:r>
            <a:r>
              <a:rPr lang="pt-BR" sz="2800" dirty="0">
                <a:latin typeface="Bahnschrift SemiLight Condensed" panose="020B0502040204020203" pitchFamily="34" charset="0"/>
              </a:rPr>
              <a:t>; v-show; v-pin.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endParaRPr lang="pt-BR" sz="3200" dirty="0">
              <a:latin typeface="Bahnschrift SemiLight Condensed" panose="020B0502040204020203" pitchFamily="34" charset="0"/>
            </a:endParaRP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endParaRPr lang="pt-BR" sz="3200" dirty="0">
              <a:latin typeface="Bahnschrift SemiLight Condensed" panose="020B0502040204020203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9F4196-0209-48A4-A52E-D89B7DAD0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6126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000" dirty="0">
                <a:latin typeface="Bahnschrift SemiLight Condensed" panose="020B0502040204020203" pitchFamily="34" charset="0"/>
              </a:rPr>
              <a:t>v-</a:t>
            </a:r>
            <a:r>
              <a:rPr lang="pt-BR" sz="8000" dirty="0" err="1">
                <a:latin typeface="Bahnschrift SemiLight Condensed" panose="020B0502040204020203" pitchFamily="34" charset="0"/>
              </a:rPr>
              <a:t>text</a:t>
            </a:r>
            <a:endParaRPr lang="pt-BR" dirty="0">
              <a:latin typeface="Bahnschrift SemiLight Condense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F0C5C2-E6A4-4C32-9D5B-62CEFCC8A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Atualiza a propriedade </a:t>
            </a:r>
            <a:r>
              <a:rPr lang="pt-BR" sz="3000" dirty="0" err="1">
                <a:latin typeface="Bahnschrift SemiLight Condensed" panose="020B0502040204020203" pitchFamily="34" charset="0"/>
              </a:rPr>
              <a:t>textContent</a:t>
            </a:r>
            <a:r>
              <a:rPr lang="pt-BR" sz="3000" dirty="0">
                <a:latin typeface="Bahnschrift SemiLight Condensed" panose="020B0502040204020203" pitchFamily="34" charset="0"/>
              </a:rPr>
              <a:t>;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Sobrescreve o que já estiver no elemento.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9F4196-0209-48A4-A52E-D89B7DAD0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13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A0CA25-E801-4D7F-9B7A-7CE8B3552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980" y="3857624"/>
            <a:ext cx="5603909" cy="23907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2A05D65-08A6-4D1C-B802-D36EDD502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3857624"/>
            <a:ext cx="49625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91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000" dirty="0">
                <a:latin typeface="Bahnschrift SemiLight Condensed" panose="020B0502040204020203" pitchFamily="34" charset="0"/>
              </a:rPr>
              <a:t>v-</a:t>
            </a:r>
            <a:r>
              <a:rPr lang="pt-BR" sz="8000" dirty="0" err="1">
                <a:latin typeface="Bahnschrift SemiLight Condensed" panose="020B0502040204020203" pitchFamily="34" charset="0"/>
              </a:rPr>
              <a:t>focus</a:t>
            </a:r>
            <a:endParaRPr lang="pt-BR" dirty="0">
              <a:latin typeface="Bahnschrift SemiLight Condense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F0C5C2-E6A4-4C32-9D5B-62CEFCC8A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Foco no elemento;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 err="1">
                <a:latin typeface="Bahnschrift SemiLight Condensed" panose="020B0502040204020203" pitchFamily="34" charset="0"/>
              </a:rPr>
              <a:t>Inserted</a:t>
            </a:r>
            <a:r>
              <a:rPr lang="pt-BR" sz="3000" dirty="0">
                <a:latin typeface="Bahnschrift SemiLight Condensed" panose="020B0502040204020203" pitchFamily="34" charset="0"/>
              </a:rPr>
              <a:t>.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endParaRPr lang="pt-BR" sz="3200" dirty="0">
              <a:latin typeface="Bahnschrift SemiLight Condensed" panose="020B0502040204020203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9F4196-0209-48A4-A52E-D89B7DAD0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14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C82D11A-DB4E-4720-8587-8762D6963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012" y="3931024"/>
            <a:ext cx="2286000" cy="14573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7B1F1B0-2CDF-48E8-A8E5-5BDC9C393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363" y="2174220"/>
            <a:ext cx="60293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7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000" dirty="0">
                <a:latin typeface="Bahnschrift SemiLight Condensed" panose="020B0502040204020203" pitchFamily="34" charset="0"/>
              </a:rPr>
              <a:t>v-show</a:t>
            </a:r>
            <a:endParaRPr lang="pt-BR" dirty="0">
              <a:latin typeface="Bahnschrift SemiLight Condense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F0C5C2-E6A4-4C32-9D5B-62CEFCC8A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Mostra ou não um elemento na tela;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Utiliza o CSS </a:t>
            </a:r>
            <a:r>
              <a:rPr lang="pt-BR" sz="3000" dirty="0" err="1">
                <a:latin typeface="Bahnschrift SemiLight Condensed" panose="020B0502040204020203" pitchFamily="34" charset="0"/>
              </a:rPr>
              <a:t>inline</a:t>
            </a:r>
            <a:r>
              <a:rPr lang="pt-BR" sz="3000" dirty="0">
                <a:latin typeface="Bahnschrift SemiLight Condensed" panose="020B0502040204020203" pitchFamily="34" charset="0"/>
              </a:rPr>
              <a:t> </a:t>
            </a:r>
            <a:r>
              <a:rPr lang="pt-BR" sz="3000" dirty="0" err="1">
                <a:latin typeface="Bahnschrift SemiLight Condensed" panose="020B0502040204020203" pitchFamily="34" charset="0"/>
              </a:rPr>
              <a:t>style</a:t>
            </a:r>
            <a:r>
              <a:rPr lang="pt-BR" sz="3000" dirty="0">
                <a:latin typeface="Bahnschrift SemiLight Condensed" panose="020B0502040204020203" pitchFamily="34" charset="0"/>
              </a:rPr>
              <a:t>="display: </a:t>
            </a:r>
            <a:r>
              <a:rPr lang="pt-BR" sz="3000" dirty="0" err="1">
                <a:latin typeface="Bahnschrift SemiLight Condensed" panose="020B0502040204020203" pitchFamily="34" charset="0"/>
              </a:rPr>
              <a:t>none</a:t>
            </a:r>
            <a:r>
              <a:rPr lang="pt-BR" sz="3000" dirty="0">
                <a:latin typeface="Bahnschrift SemiLight Condensed" panose="020B0502040204020203" pitchFamily="34" charset="0"/>
              </a:rPr>
              <a:t>".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9F4196-0209-48A4-A52E-D89B7DAD0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15</a:t>
            </a:fld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5AF3CC7-5482-448E-BB86-8017944AD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942" y="3837558"/>
            <a:ext cx="6315075" cy="288607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CBDB6A4-A027-46BE-9837-F81C798964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1331" b="7872"/>
          <a:stretch/>
        </p:blipFill>
        <p:spPr>
          <a:xfrm>
            <a:off x="8349330" y="4777786"/>
            <a:ext cx="1368204" cy="34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10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000" dirty="0">
                <a:latin typeface="Bahnschrift SemiLight Condensed" panose="020B0502040204020203" pitchFamily="34" charset="0"/>
              </a:rPr>
              <a:t>v-pin</a:t>
            </a:r>
            <a:endParaRPr lang="pt-BR" dirty="0">
              <a:latin typeface="Bahnschrift SemiLight Condense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F0C5C2-E6A4-4C32-9D5B-62CEFCC8A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Fixa um elemento na tela;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9F4196-0209-48A4-A52E-D89B7DAD0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16</a:t>
            </a:fld>
            <a:endParaRPr lang="pt-BR"/>
          </a:p>
        </p:txBody>
      </p:sp>
      <p:pic>
        <p:nvPicPr>
          <p:cNvPr id="5" name="ScreenRecorderProject1">
            <a:hlinkClick r:id="" action="ppaction://media"/>
            <a:extLst>
              <a:ext uri="{FF2B5EF4-FFF2-40B4-BE49-F238E27FC236}">
                <a16:creationId xmlns:a16="http://schemas.microsoft.com/office/drawing/2014/main" id="{4FC3CE71-002C-4627-85C9-FB512F9C74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123" t="-2" r="63167" b="75999"/>
          <a:stretch/>
        </p:blipFill>
        <p:spPr>
          <a:xfrm>
            <a:off x="344587" y="3716593"/>
            <a:ext cx="5231995" cy="162232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1600DDE-C093-421F-83A3-23E11E16F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267" y="1344710"/>
            <a:ext cx="6020146" cy="528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7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000" dirty="0" err="1">
                <a:latin typeface="Bahnschrift SemiLight Condensed" panose="020B0502040204020203" pitchFamily="34" charset="0"/>
              </a:rPr>
              <a:t>v-if</a:t>
            </a:r>
            <a:r>
              <a:rPr lang="pt-BR" sz="8000" dirty="0">
                <a:latin typeface="Bahnschrift SemiLight Condensed" panose="020B0502040204020203" pitchFamily="34" charset="0"/>
              </a:rPr>
              <a:t> e </a:t>
            </a:r>
            <a:r>
              <a:rPr lang="pt-BR" sz="8000" dirty="0" err="1">
                <a:latin typeface="Bahnschrift SemiLight Condensed" panose="020B0502040204020203" pitchFamily="34" charset="0"/>
              </a:rPr>
              <a:t>v-else</a:t>
            </a:r>
            <a:endParaRPr lang="pt-BR" dirty="0">
              <a:latin typeface="Bahnschrift SemiLight Condense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F0C5C2-E6A4-4C32-9D5B-62CEFCC8A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Operações de </a:t>
            </a:r>
            <a:r>
              <a:rPr lang="pt-BR" sz="3000" dirty="0" err="1">
                <a:latin typeface="Bahnschrift SemiLight Condensed" panose="020B0502040204020203" pitchFamily="34" charset="0"/>
              </a:rPr>
              <a:t>if</a:t>
            </a:r>
            <a:r>
              <a:rPr lang="pt-BR" sz="3000" dirty="0">
                <a:latin typeface="Bahnschrift SemiLight Condensed" panose="020B0502040204020203" pitchFamily="34" charset="0"/>
              </a:rPr>
              <a:t> e </a:t>
            </a:r>
            <a:r>
              <a:rPr lang="pt-BR" sz="3000" dirty="0" err="1">
                <a:latin typeface="Bahnschrift SemiLight Condensed" panose="020B0502040204020203" pitchFamily="34" charset="0"/>
              </a:rPr>
              <a:t>else</a:t>
            </a:r>
            <a:r>
              <a:rPr lang="pt-BR" sz="3000" dirty="0">
                <a:latin typeface="Bahnschrift SemiLight Condensed" panose="020B0502040204020203" pitchFamily="34" charset="0"/>
              </a:rPr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9F4196-0209-48A4-A52E-D89B7DAD0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17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CF70464-3B5A-4823-9198-F5AE9A042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721" y="1571171"/>
            <a:ext cx="6048375" cy="4991100"/>
          </a:xfrm>
          <a:prstGeom prst="rect">
            <a:avLst/>
          </a:prstGeom>
        </p:spPr>
      </p:pic>
      <p:pic>
        <p:nvPicPr>
          <p:cNvPr id="8" name="ScreenRecorderProject2">
            <a:hlinkClick r:id="" action="ppaction://media"/>
            <a:extLst>
              <a:ext uri="{FF2B5EF4-FFF2-40B4-BE49-F238E27FC236}">
                <a16:creationId xmlns:a16="http://schemas.microsoft.com/office/drawing/2014/main" id="{77CF3949-57C8-4AA4-A156-1949BAEF3BD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97" end="2897"/>
                </p14:media>
              </p:ext>
            </p:extLst>
          </p:nvPr>
        </p:nvPicPr>
        <p:blipFill rotWithShape="1">
          <a:blip r:embed="rId5"/>
          <a:srcRect r="7170" b="17493"/>
          <a:stretch/>
        </p:blipFill>
        <p:spPr>
          <a:xfrm>
            <a:off x="888643" y="3946371"/>
            <a:ext cx="331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4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000" dirty="0">
                <a:latin typeface="Bahnschrift SemiLight Condensed" panose="020B0502040204020203" pitchFamily="34" charset="0"/>
              </a:rPr>
              <a:t>v-model</a:t>
            </a:r>
            <a:endParaRPr lang="pt-BR" dirty="0">
              <a:latin typeface="Bahnschrift SemiLight Condense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F0C5C2-E6A4-4C32-9D5B-62CEFCC8A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Atualiza um elemento quando</a:t>
            </a:r>
          </a:p>
          <a:p>
            <a:pPr marL="0" indent="0">
              <a:buSzPct val="65000"/>
              <a:buNone/>
            </a:pPr>
            <a:r>
              <a:rPr lang="pt-BR" sz="3000" dirty="0">
                <a:latin typeface="Bahnschrift SemiLight Condensed" panose="020B0502040204020203" pitchFamily="34" charset="0"/>
              </a:rPr>
              <a:t>o objeto que está ligado é alterado.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9F4196-0209-48A4-A52E-D89B7DAD0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18</a:t>
            </a:fld>
            <a:endParaRPr lang="pt-BR"/>
          </a:p>
        </p:txBody>
      </p:sp>
      <p:pic>
        <p:nvPicPr>
          <p:cNvPr id="6" name="ScreenRecorderProject3">
            <a:hlinkClick r:id="" action="ppaction://media"/>
            <a:extLst>
              <a:ext uri="{FF2B5EF4-FFF2-40B4-BE49-F238E27FC236}">
                <a16:creationId xmlns:a16="http://schemas.microsoft.com/office/drawing/2014/main" id="{E4200A9E-1125-4835-9750-3640BD8DD49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10"/>
                </p14:media>
              </p:ext>
            </p:extLst>
          </p:nvPr>
        </p:nvPicPr>
        <p:blipFill rotWithShape="1">
          <a:blip r:embed="rId4"/>
          <a:srcRect l="2" r="14630" b="16937"/>
          <a:stretch/>
        </p:blipFill>
        <p:spPr>
          <a:xfrm>
            <a:off x="1103312" y="3877342"/>
            <a:ext cx="4752000" cy="1116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4EFCCAC-39CF-4314-B18D-02CFB5BFE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987" y="2151714"/>
            <a:ext cx="5681209" cy="399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9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000" dirty="0">
                <a:latin typeface="Bahnschrift SemiLight Condensed" panose="020B0502040204020203" pitchFamily="34" charset="0"/>
              </a:rPr>
              <a:t>Eventos</a:t>
            </a:r>
            <a:endParaRPr lang="pt-BR" dirty="0">
              <a:latin typeface="Bahnschrift SemiLight Condense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F0C5C2-E6A4-4C32-9D5B-62CEFCC8A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Diretivas de manipulação de eventos;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Diretiva </a:t>
            </a:r>
            <a:r>
              <a:rPr lang="pt-BR" sz="3000" dirty="0" err="1">
                <a:latin typeface="Bahnschrift SemiLight Condensed" panose="020B0502040204020203" pitchFamily="34" charset="0"/>
              </a:rPr>
              <a:t>v-on</a:t>
            </a:r>
            <a:r>
              <a:rPr lang="pt-BR" sz="3000" dirty="0">
                <a:latin typeface="Bahnschrift SemiLight Condensed" panose="020B0502040204020203" pitchFamily="34" charset="0"/>
              </a:rPr>
              <a:t> -&gt; @</a:t>
            </a:r>
          </a:p>
          <a:p>
            <a:pPr lvl="1"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2800" dirty="0" err="1">
                <a:latin typeface="Bahnschrift SemiLight Condensed" panose="020B0502040204020203" pitchFamily="34" charset="0"/>
              </a:rPr>
              <a:t>v-on:click</a:t>
            </a:r>
            <a:r>
              <a:rPr lang="pt-BR" sz="2800" dirty="0">
                <a:latin typeface="Bahnschrift SemiLight Condensed" panose="020B0502040204020203" pitchFamily="34" charset="0"/>
              </a:rPr>
              <a:t> -&gt; @click</a:t>
            </a:r>
            <a:endParaRPr lang="pt-BR" sz="3200" dirty="0">
              <a:latin typeface="Bahnschrift SemiLight Condensed" panose="020B0502040204020203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03E42-BAFF-4CAB-956D-AB648ECFF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8342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000" dirty="0">
                <a:latin typeface="Bahnschrift SemiLight Condensed" panose="020B0502040204020203" pitchFamily="34" charset="0"/>
              </a:rPr>
              <a:t>Vue.js</a:t>
            </a:r>
            <a:endParaRPr lang="pt-BR" dirty="0">
              <a:latin typeface="Bahnschrift SemiLight Condense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F0C5C2-E6A4-4C32-9D5B-62CEFCC8A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O que é?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Principais características;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Qual o propósito?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Quando foi lançado?</a:t>
            </a:r>
            <a:endParaRPr lang="pt-BR" sz="2800" dirty="0">
              <a:latin typeface="Bahnschrift SemiLight Condensed" panose="020B0502040204020203" pitchFamily="34" charset="0"/>
            </a:endParaRP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endParaRPr lang="pt-BR" sz="3000" dirty="0">
              <a:latin typeface="Bahnschrift SemiLight Condensed" panose="020B0502040204020203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4BB8958-1442-46A2-84A2-2D4BF6EDC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4881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000" dirty="0" err="1">
                <a:latin typeface="Bahnschrift SemiLight Condensed" panose="020B0502040204020203" pitchFamily="34" charset="0"/>
              </a:rPr>
              <a:t>v-on:click</a:t>
            </a:r>
            <a:endParaRPr lang="pt-BR" dirty="0">
              <a:latin typeface="Bahnschrift SemiLight Condense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F0C5C2-E6A4-4C32-9D5B-62CEFCC8A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Escuta o evento de clique.</a:t>
            </a:r>
            <a:endParaRPr lang="pt-BR" sz="3200" dirty="0">
              <a:latin typeface="Bahnschrift SemiLight Condensed" panose="020B0502040204020203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03E42-BAFF-4CAB-956D-AB648ECFF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20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23A088-6D54-4A83-BAEC-D8A68D5C5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874" y="2183745"/>
            <a:ext cx="5810250" cy="3933825"/>
          </a:xfrm>
          <a:prstGeom prst="rect">
            <a:avLst/>
          </a:prstGeom>
        </p:spPr>
      </p:pic>
      <p:pic>
        <p:nvPicPr>
          <p:cNvPr id="7" name="ScreenRecorderProject4">
            <a:hlinkClick r:id="" action="ppaction://media"/>
            <a:extLst>
              <a:ext uri="{FF2B5EF4-FFF2-40B4-BE49-F238E27FC236}">
                <a16:creationId xmlns:a16="http://schemas.microsoft.com/office/drawing/2014/main" id="{27D63B66-D9E0-474A-B0F6-0D35D1AA13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9327" y="3590365"/>
            <a:ext cx="2569667" cy="13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7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000" dirty="0" err="1">
                <a:latin typeface="Bahnschrift SemiLight Condensed" panose="020B0502040204020203" pitchFamily="34" charset="0"/>
              </a:rPr>
              <a:t>mouseover</a:t>
            </a:r>
            <a:r>
              <a:rPr lang="pt-BR" sz="8000" dirty="0">
                <a:latin typeface="Bahnschrift SemiLight Condensed" panose="020B0502040204020203" pitchFamily="34" charset="0"/>
              </a:rPr>
              <a:t> e </a:t>
            </a:r>
            <a:r>
              <a:rPr lang="pt-BR" sz="8000" dirty="0" err="1">
                <a:latin typeface="Bahnschrift SemiLight Condensed" panose="020B0502040204020203" pitchFamily="34" charset="0"/>
              </a:rPr>
              <a:t>mouseout</a:t>
            </a:r>
            <a:endParaRPr lang="pt-BR" dirty="0">
              <a:latin typeface="Bahnschrift SemiLight Condense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F0C5C2-E6A4-4C32-9D5B-62CEFCC8A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Escuta o evento de tirar </a:t>
            </a:r>
          </a:p>
          <a:p>
            <a:pPr marL="0" indent="0">
              <a:buSzPct val="65000"/>
              <a:buNone/>
            </a:pPr>
            <a:r>
              <a:rPr lang="pt-BR" sz="3000" dirty="0">
                <a:latin typeface="Bahnschrift SemiLight Condensed" panose="020B0502040204020203" pitchFamily="34" charset="0"/>
              </a:rPr>
              <a:t>e colocar o mouse.</a:t>
            </a:r>
            <a:endParaRPr lang="pt-BR" sz="3200" dirty="0">
              <a:latin typeface="Bahnschrift SemiLight Condensed" panose="020B0502040204020203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03E42-BAFF-4CAB-956D-AB648ECFF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21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F40312F-4021-43C0-91D9-5514CED6A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582" y="2454087"/>
            <a:ext cx="6210300" cy="3924300"/>
          </a:xfrm>
          <a:prstGeom prst="rect">
            <a:avLst/>
          </a:prstGeom>
        </p:spPr>
      </p:pic>
      <p:pic>
        <p:nvPicPr>
          <p:cNvPr id="10" name="ScreenRecorderProject6">
            <a:hlinkClick r:id="" action="ppaction://media"/>
            <a:extLst>
              <a:ext uri="{FF2B5EF4-FFF2-40B4-BE49-F238E27FC236}">
                <a16:creationId xmlns:a16="http://schemas.microsoft.com/office/drawing/2014/main" id="{5C0CC029-A9F0-4C8E-8533-DA58A5FBC9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2606" y="3874715"/>
            <a:ext cx="2643935" cy="156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8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000" dirty="0" err="1">
                <a:latin typeface="Bahnschrift SemiLight Condensed" panose="020B0502040204020203" pitchFamily="34" charset="0"/>
              </a:rPr>
              <a:t>v-on:keydown</a:t>
            </a:r>
            <a:endParaRPr lang="pt-BR" dirty="0">
              <a:latin typeface="Bahnschrift SemiLight Condense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F0C5C2-E6A4-4C32-9D5B-62CEFCC8A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Escuta o evento de digitar.</a:t>
            </a:r>
            <a:endParaRPr lang="pt-BR" sz="3200" dirty="0">
              <a:latin typeface="Bahnschrift SemiLight Condensed" panose="020B0502040204020203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03E42-BAFF-4CAB-956D-AB648ECFF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22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919F624-0C9A-439A-81BF-B275C39D1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54305"/>
            <a:ext cx="4488627" cy="3922494"/>
          </a:xfrm>
          <a:prstGeom prst="rect">
            <a:avLst/>
          </a:prstGeom>
        </p:spPr>
      </p:pic>
      <p:pic>
        <p:nvPicPr>
          <p:cNvPr id="9" name="ScreenRecorderProject8">
            <a:hlinkClick r:id="" action="ppaction://media"/>
            <a:extLst>
              <a:ext uri="{FF2B5EF4-FFF2-40B4-BE49-F238E27FC236}">
                <a16:creationId xmlns:a16="http://schemas.microsoft.com/office/drawing/2014/main" id="{CD3EA5C8-0D4D-4C10-BC8B-BD52E3C8A9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7560" y="3718329"/>
            <a:ext cx="3466548" cy="121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000" dirty="0">
                <a:latin typeface="Bahnschrift SemiLight Condensed" panose="020B0502040204020203" pitchFamily="34" charset="0"/>
              </a:rPr>
              <a:t>Métodos</a:t>
            </a:r>
            <a:endParaRPr lang="pt-BR" dirty="0">
              <a:latin typeface="Bahnschrift SemiLight Condense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F0C5C2-E6A4-4C32-9D5B-62CEFCC8A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Chamada de método </a:t>
            </a:r>
          </a:p>
          <a:p>
            <a:pPr marL="0" indent="0">
              <a:buSzPct val="65000"/>
              <a:buNone/>
            </a:pPr>
            <a:r>
              <a:rPr lang="pt-BR" sz="3000" dirty="0">
                <a:latin typeface="Bahnschrift SemiLight Condensed" panose="020B0502040204020203" pitchFamily="34" charset="0"/>
              </a:rPr>
              <a:t>por evento.</a:t>
            </a:r>
            <a:endParaRPr lang="pt-BR" sz="3200" dirty="0">
              <a:latin typeface="Bahnschrift SemiLight Condensed" panose="020B0502040204020203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03E42-BAFF-4CAB-956D-AB648ECFF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23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A46672E-D85B-4805-B6DD-093E3427B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117" y="1964438"/>
            <a:ext cx="6362903" cy="4034117"/>
          </a:xfrm>
          <a:prstGeom prst="rect">
            <a:avLst/>
          </a:prstGeom>
        </p:spPr>
      </p:pic>
      <p:pic>
        <p:nvPicPr>
          <p:cNvPr id="10" name="ScreenRecorderProject14">
            <a:hlinkClick r:id="" action="ppaction://media"/>
            <a:extLst>
              <a:ext uri="{FF2B5EF4-FFF2-40B4-BE49-F238E27FC236}">
                <a16:creationId xmlns:a16="http://schemas.microsoft.com/office/drawing/2014/main" id="{FDF89322-4343-4A45-8655-49DB55E0D9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490" y="3981495"/>
            <a:ext cx="5243152" cy="11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1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000" dirty="0">
                <a:latin typeface="Bahnschrift SemiLight Condensed" panose="020B0502040204020203" pitchFamily="34" charset="0"/>
              </a:rPr>
              <a:t>Métodos</a:t>
            </a:r>
            <a:endParaRPr lang="pt-BR" dirty="0">
              <a:latin typeface="Bahnschrift SemiLight Condense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F0C5C2-E6A4-4C32-9D5B-62CEFCC8A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Chamada de método </a:t>
            </a:r>
          </a:p>
          <a:p>
            <a:pPr marL="0" indent="0">
              <a:buSzPct val="65000"/>
              <a:buNone/>
            </a:pPr>
            <a:r>
              <a:rPr lang="pt-BR" sz="3000" dirty="0">
                <a:latin typeface="Bahnschrift SemiLight Condensed" panose="020B0502040204020203" pitchFamily="34" charset="0"/>
              </a:rPr>
              <a:t>diretamente com instrução JS.</a:t>
            </a:r>
            <a:endParaRPr lang="pt-BR" sz="3200" dirty="0">
              <a:latin typeface="Bahnschrift SemiLight Condensed" panose="020B0502040204020203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03E42-BAFF-4CAB-956D-AB648ECFF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24</a:t>
            </a:fld>
            <a:endParaRPr lang="pt-BR"/>
          </a:p>
        </p:txBody>
      </p:sp>
      <p:pic>
        <p:nvPicPr>
          <p:cNvPr id="7" name="ScreenRecorderProject13">
            <a:hlinkClick r:id="" action="ppaction://media"/>
            <a:extLst>
              <a:ext uri="{FF2B5EF4-FFF2-40B4-BE49-F238E27FC236}">
                <a16:creationId xmlns:a16="http://schemas.microsoft.com/office/drawing/2014/main" id="{31B025A5-5517-4536-B3D3-D34B664426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675" y="4110316"/>
            <a:ext cx="5131799" cy="121876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DCFE7FA-7BC0-46EA-90D0-EC8E741C3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703" y="2410103"/>
            <a:ext cx="62865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4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000" dirty="0">
                <a:latin typeface="Bahnschrift SemiLight Condensed" panose="020B0502040204020203" pitchFamily="34" charset="0"/>
              </a:rPr>
              <a:t>Ferramentas</a:t>
            </a:r>
            <a:endParaRPr lang="pt-BR" dirty="0">
              <a:latin typeface="Bahnschrift SemiLight Condense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F0C5C2-E6A4-4C32-9D5B-62CEFCC8A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392" y="2083996"/>
            <a:ext cx="8711248" cy="17456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Projetos pré-configurados;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Ferramentas comuns: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endParaRPr lang="pt-BR" sz="3200" dirty="0">
              <a:latin typeface="Bahnschrift SemiLight Condensed" panose="020B0502040204020203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D48876C-0F96-4193-96F5-B4A46281E655}"/>
              </a:ext>
            </a:extLst>
          </p:cNvPr>
          <p:cNvSpPr txBox="1"/>
          <p:nvPr/>
        </p:nvSpPr>
        <p:spPr>
          <a:xfrm>
            <a:off x="1103312" y="3682070"/>
            <a:ext cx="4860608" cy="1935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b="0" i="0" kern="1200" dirty="0">
                <a:solidFill>
                  <a:srgbClr val="FFFFFF"/>
                </a:solidFill>
                <a:effectLst/>
                <a:latin typeface="Bahnschrift SemiLight Condensed" panose="020B0502040204020203" pitchFamily="34" charset="0"/>
                <a:ea typeface="+mj-ea"/>
                <a:cs typeface="+mj-cs"/>
              </a:rPr>
              <a:t>Babel – </a:t>
            </a:r>
            <a:r>
              <a:rPr lang="pt-BR" sz="2400" b="0" i="0" kern="1200" dirty="0" err="1">
                <a:solidFill>
                  <a:srgbClr val="FFFFFF"/>
                </a:solidFill>
                <a:effectLst/>
                <a:latin typeface="Bahnschrift SemiLight Condensed" panose="020B0502040204020203" pitchFamily="34" charset="0"/>
                <a:ea typeface="+mj-ea"/>
                <a:cs typeface="+mj-cs"/>
              </a:rPr>
              <a:t>transpilador</a:t>
            </a:r>
            <a:r>
              <a:rPr lang="pt-BR" sz="2400" dirty="0">
                <a:solidFill>
                  <a:srgbClr val="FFFFFF"/>
                </a:solidFill>
                <a:latin typeface="Bahnschrift SemiLight Condensed" panose="020B0502040204020203" pitchFamily="34" charset="0"/>
                <a:ea typeface="+mj-ea"/>
                <a:cs typeface="+mj-cs"/>
              </a:rPr>
              <a:t>;</a:t>
            </a:r>
            <a:endParaRPr lang="pt-BR" sz="2400" b="0" i="0" kern="1200" dirty="0">
              <a:solidFill>
                <a:srgbClr val="FFFFFF"/>
              </a:solidFill>
              <a:effectLst/>
              <a:latin typeface="Bahnschrift SemiLight Condensed" panose="020B0502040204020203" pitchFamily="34" charset="0"/>
              <a:ea typeface="+mj-ea"/>
              <a:cs typeface="+mj-cs"/>
            </a:endParaRPr>
          </a:p>
          <a:p>
            <a:pPr marL="800100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b="0" i="0" kern="1200" dirty="0" err="1">
                <a:solidFill>
                  <a:srgbClr val="FFFFFF"/>
                </a:solidFill>
                <a:effectLst/>
                <a:latin typeface="Bahnschrift SemiLight Condensed" panose="020B0502040204020203" pitchFamily="34" charset="0"/>
                <a:ea typeface="+mj-ea"/>
                <a:cs typeface="+mj-cs"/>
              </a:rPr>
              <a:t>Typescript</a:t>
            </a:r>
            <a:r>
              <a:rPr lang="pt-BR" sz="2400" b="0" i="0" kern="1200" dirty="0">
                <a:solidFill>
                  <a:srgbClr val="FFFFFF"/>
                </a:solidFill>
                <a:effectLst/>
                <a:latin typeface="Bahnschrift SemiLight Condensed" panose="020B0502040204020203" pitchFamily="34" charset="0"/>
                <a:ea typeface="+mj-ea"/>
                <a:cs typeface="+mj-cs"/>
              </a:rPr>
              <a:t> – tipagem estática;</a:t>
            </a:r>
          </a:p>
          <a:p>
            <a:pPr marL="800100" indent="-342900" algn="l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kern="1200" dirty="0" err="1">
                <a:solidFill>
                  <a:srgbClr val="FFFFFF"/>
                </a:solidFill>
                <a:effectLst/>
                <a:latin typeface="Bahnschrift SemiLight Condensed" panose="020B0502040204020203" pitchFamily="34" charset="0"/>
                <a:ea typeface="+mj-ea"/>
                <a:cs typeface="+mj-cs"/>
              </a:rPr>
              <a:t>Vuex</a:t>
            </a:r>
            <a:r>
              <a:rPr lang="pt-BR" sz="2400" b="0" i="0" kern="1200" dirty="0">
                <a:solidFill>
                  <a:srgbClr val="FFFFFF"/>
                </a:solidFill>
                <a:effectLst/>
                <a:latin typeface="Bahnschrift SemiLight Condensed" panose="020B0502040204020203" pitchFamily="34" charset="0"/>
                <a:ea typeface="+mj-ea"/>
                <a:cs typeface="+mj-cs"/>
              </a:rPr>
              <a:t> – gerente de estados aplicação;</a:t>
            </a:r>
            <a:endParaRPr lang="pt-BR" sz="2400" dirty="0">
              <a:effectLst/>
              <a:latin typeface="Bahnschrift SemiLight Condensed" panose="020B0502040204020203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E5B59F8-2F44-42F4-AD62-9755D45DC478}"/>
              </a:ext>
            </a:extLst>
          </p:cNvPr>
          <p:cNvSpPr txBox="1"/>
          <p:nvPr/>
        </p:nvSpPr>
        <p:spPr>
          <a:xfrm>
            <a:off x="5679440" y="3682070"/>
            <a:ext cx="4135120" cy="2287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FFFF"/>
                </a:solidFill>
                <a:latin typeface="Bahnschrift SemiLight Condensed" panose="020B0502040204020203" pitchFamily="34" charset="0"/>
                <a:ea typeface="+mj-ea"/>
                <a:cs typeface="+mj-cs"/>
              </a:rPr>
              <a:t>Vue Router – gerente de rotas;</a:t>
            </a:r>
          </a:p>
          <a:p>
            <a:pPr marL="80010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FFFFFF"/>
                </a:solidFill>
                <a:latin typeface="Bahnschrift SemiLight Condensed" panose="020B0502040204020203" pitchFamily="34" charset="0"/>
                <a:ea typeface="+mj-ea"/>
                <a:cs typeface="+mj-cs"/>
              </a:rPr>
              <a:t>Eslint</a:t>
            </a:r>
            <a:r>
              <a:rPr lang="pt-BR" sz="2400" dirty="0">
                <a:solidFill>
                  <a:srgbClr val="FFFFFF"/>
                </a:solidFill>
                <a:latin typeface="Bahnschrift SemiLight Condensed" panose="020B0502040204020203" pitchFamily="34" charset="0"/>
                <a:ea typeface="+mj-ea"/>
                <a:cs typeface="+mj-cs"/>
              </a:rPr>
              <a:t> – formatador de código;</a:t>
            </a:r>
          </a:p>
          <a:p>
            <a:pPr marL="80010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FFFFFF"/>
                </a:solidFill>
                <a:latin typeface="Bahnschrift SemiLight Condensed" panose="020B0502040204020203" pitchFamily="34" charset="0"/>
                <a:ea typeface="+mj-ea"/>
                <a:cs typeface="+mj-cs"/>
              </a:rPr>
              <a:t>Jest</a:t>
            </a:r>
            <a:r>
              <a:rPr lang="pt-BR" sz="2400" dirty="0">
                <a:solidFill>
                  <a:srgbClr val="FFFFFF"/>
                </a:solidFill>
                <a:latin typeface="Bahnschrift SemiLight Condensed" panose="020B0502040204020203" pitchFamily="34" charset="0"/>
                <a:ea typeface="+mj-ea"/>
                <a:cs typeface="+mj-cs"/>
              </a:rPr>
              <a:t> – testes.</a:t>
            </a:r>
          </a:p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E92F5F-AD2A-446A-9FE8-3D73D1AFD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8564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518" y="1447800"/>
            <a:ext cx="4551996" cy="309698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7200" dirty="0">
                <a:latin typeface="Bahnschrift SemiLight Condensed" panose="020B0502040204020203" pitchFamily="34" charset="0"/>
              </a:rPr>
              <a:t>Babel</a:t>
            </a:r>
            <a:br>
              <a:rPr lang="en-US" sz="7200" dirty="0">
                <a:latin typeface="Bahnschrift SemiLight Condensed" panose="020B0502040204020203" pitchFamily="34" charset="0"/>
              </a:rPr>
            </a:br>
            <a:r>
              <a:rPr lang="en-US" sz="5400" dirty="0">
                <a:latin typeface="Bahnschrift SemiLight Condensed" panose="020B0502040204020203" pitchFamily="34" charset="0"/>
              </a:rPr>
              <a:t>(</a:t>
            </a:r>
            <a:r>
              <a:rPr lang="en-US" sz="5400" dirty="0" err="1">
                <a:latin typeface="Bahnschrift SemiLight Condensed" panose="020B0502040204020203" pitchFamily="34" charset="0"/>
              </a:rPr>
              <a:t>Transpilador</a:t>
            </a:r>
            <a:r>
              <a:rPr lang="en-US" sz="5400" dirty="0">
                <a:latin typeface="Bahnschrift SemiLight Condensed" panose="020B0502040204020203" pitchFamily="34" charset="0"/>
              </a:rPr>
              <a:t>)</a:t>
            </a:r>
            <a:endParaRPr lang="en-US" sz="7200" dirty="0">
              <a:latin typeface="Bahnschrift SemiLight Condensed" panose="020B0502040204020203" pitchFamily="34" charset="0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68108A9-1C65-4950-B8D3-D53A8ED97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95919" cy="6858000"/>
          </a:xfrm>
          <a:custGeom>
            <a:avLst/>
            <a:gdLst>
              <a:gd name="connsiteX0" fmla="*/ 5651204 w 6995919"/>
              <a:gd name="connsiteY0" fmla="*/ 0 h 6858000"/>
              <a:gd name="connsiteX1" fmla="*/ 6994742 w 6995919"/>
              <a:gd name="connsiteY1" fmla="*/ 0 h 6858000"/>
              <a:gd name="connsiteX2" fmla="*/ 6969697 w 6995919"/>
              <a:gd name="connsiteY2" fmla="*/ 155676 h 6858000"/>
              <a:gd name="connsiteX3" fmla="*/ 6945828 w 6995919"/>
              <a:gd name="connsiteY3" fmla="*/ 310667 h 6858000"/>
              <a:gd name="connsiteX4" fmla="*/ 6922464 w 6995919"/>
              <a:gd name="connsiteY4" fmla="*/ 466344 h 6858000"/>
              <a:gd name="connsiteX5" fmla="*/ 6902461 w 6995919"/>
              <a:gd name="connsiteY5" fmla="*/ 622706 h 6858000"/>
              <a:gd name="connsiteX6" fmla="*/ 6882290 w 6995919"/>
              <a:gd name="connsiteY6" fmla="*/ 778383 h 6858000"/>
              <a:gd name="connsiteX7" fmla="*/ 6863464 w 6995919"/>
              <a:gd name="connsiteY7" fmla="*/ 934745 h 6858000"/>
              <a:gd name="connsiteX8" fmla="*/ 6847328 w 6995919"/>
              <a:gd name="connsiteY8" fmla="*/ 1089050 h 6858000"/>
              <a:gd name="connsiteX9" fmla="*/ 6832032 w 6995919"/>
              <a:gd name="connsiteY9" fmla="*/ 1245413 h 6858000"/>
              <a:gd name="connsiteX10" fmla="*/ 6818080 w 6995919"/>
              <a:gd name="connsiteY10" fmla="*/ 1401089 h 6858000"/>
              <a:gd name="connsiteX11" fmla="*/ 6805978 w 6995919"/>
              <a:gd name="connsiteY11" fmla="*/ 1554023 h 6858000"/>
              <a:gd name="connsiteX12" fmla="*/ 6793875 w 6995919"/>
              <a:gd name="connsiteY12" fmla="*/ 1709013 h 6858000"/>
              <a:gd name="connsiteX13" fmla="*/ 6783790 w 6995919"/>
              <a:gd name="connsiteY13" fmla="*/ 1861947 h 6858000"/>
              <a:gd name="connsiteX14" fmla="*/ 6775890 w 6995919"/>
              <a:gd name="connsiteY14" fmla="*/ 2014880 h 6858000"/>
              <a:gd name="connsiteX15" fmla="*/ 6767653 w 6995919"/>
              <a:gd name="connsiteY15" fmla="*/ 2167128 h 6858000"/>
              <a:gd name="connsiteX16" fmla="*/ 6760762 w 6995919"/>
              <a:gd name="connsiteY16" fmla="*/ 2318004 h 6858000"/>
              <a:gd name="connsiteX17" fmla="*/ 6755887 w 6995919"/>
              <a:gd name="connsiteY17" fmla="*/ 2467508 h 6858000"/>
              <a:gd name="connsiteX18" fmla="*/ 6751685 w 6995919"/>
              <a:gd name="connsiteY18" fmla="*/ 2617013 h 6858000"/>
              <a:gd name="connsiteX19" fmla="*/ 6747651 w 6995919"/>
              <a:gd name="connsiteY19" fmla="*/ 2765145 h 6858000"/>
              <a:gd name="connsiteX20" fmla="*/ 6745802 w 6995919"/>
              <a:gd name="connsiteY20" fmla="*/ 2911221 h 6858000"/>
              <a:gd name="connsiteX21" fmla="*/ 6743785 w 6995919"/>
              <a:gd name="connsiteY21" fmla="*/ 3057296 h 6858000"/>
              <a:gd name="connsiteX22" fmla="*/ 6742776 w 6995919"/>
              <a:gd name="connsiteY22" fmla="*/ 3201314 h 6858000"/>
              <a:gd name="connsiteX23" fmla="*/ 6743785 w 6995919"/>
              <a:gd name="connsiteY23" fmla="*/ 3343960 h 6858000"/>
              <a:gd name="connsiteX24" fmla="*/ 6743785 w 6995919"/>
              <a:gd name="connsiteY24" fmla="*/ 3485235 h 6858000"/>
              <a:gd name="connsiteX25" fmla="*/ 6745802 w 6995919"/>
              <a:gd name="connsiteY25" fmla="*/ 3625138 h 6858000"/>
              <a:gd name="connsiteX26" fmla="*/ 6748827 w 6995919"/>
              <a:gd name="connsiteY26" fmla="*/ 3762298 h 6858000"/>
              <a:gd name="connsiteX27" fmla="*/ 6751685 w 6995919"/>
              <a:gd name="connsiteY27" fmla="*/ 3898087 h 6858000"/>
              <a:gd name="connsiteX28" fmla="*/ 6754879 w 6995919"/>
              <a:gd name="connsiteY28" fmla="*/ 4031132 h 6858000"/>
              <a:gd name="connsiteX29" fmla="*/ 6759753 w 6995919"/>
              <a:gd name="connsiteY29" fmla="*/ 4163491 h 6858000"/>
              <a:gd name="connsiteX30" fmla="*/ 6764964 w 6995919"/>
              <a:gd name="connsiteY30" fmla="*/ 4293793 h 6858000"/>
              <a:gd name="connsiteX31" fmla="*/ 6769670 w 6995919"/>
              <a:gd name="connsiteY31" fmla="*/ 4421352 h 6858000"/>
              <a:gd name="connsiteX32" fmla="*/ 6782950 w 6995919"/>
              <a:gd name="connsiteY32" fmla="*/ 4670298 h 6858000"/>
              <a:gd name="connsiteX33" fmla="*/ 6797069 w 6995919"/>
              <a:gd name="connsiteY33" fmla="*/ 4908956 h 6858000"/>
              <a:gd name="connsiteX34" fmla="*/ 6811861 w 6995919"/>
              <a:gd name="connsiteY34" fmla="*/ 5138013 h 6858000"/>
              <a:gd name="connsiteX35" fmla="*/ 6828166 w 6995919"/>
              <a:gd name="connsiteY35" fmla="*/ 5354726 h 6858000"/>
              <a:gd name="connsiteX36" fmla="*/ 6845143 w 6995919"/>
              <a:gd name="connsiteY36" fmla="*/ 5561838 h 6858000"/>
              <a:gd name="connsiteX37" fmla="*/ 6863464 w 6995919"/>
              <a:gd name="connsiteY37" fmla="*/ 5753862 h 6858000"/>
              <a:gd name="connsiteX38" fmla="*/ 6881450 w 6995919"/>
              <a:gd name="connsiteY38" fmla="*/ 5934227 h 6858000"/>
              <a:gd name="connsiteX39" fmla="*/ 6899435 w 6995919"/>
              <a:gd name="connsiteY39" fmla="*/ 6100191 h 6858000"/>
              <a:gd name="connsiteX40" fmla="*/ 6916412 w 6995919"/>
              <a:gd name="connsiteY40" fmla="*/ 6252438 h 6858000"/>
              <a:gd name="connsiteX41" fmla="*/ 6932549 w 6995919"/>
              <a:gd name="connsiteY41" fmla="*/ 6387541 h 6858000"/>
              <a:gd name="connsiteX42" fmla="*/ 6947845 w 6995919"/>
              <a:gd name="connsiteY42" fmla="*/ 6509613 h 6858000"/>
              <a:gd name="connsiteX43" fmla="*/ 6960620 w 6995919"/>
              <a:gd name="connsiteY43" fmla="*/ 6612483 h 6858000"/>
              <a:gd name="connsiteX44" fmla="*/ 6972722 w 6995919"/>
              <a:gd name="connsiteY44" fmla="*/ 6698894 h 6858000"/>
              <a:gd name="connsiteX45" fmla="*/ 6990036 w 6995919"/>
              <a:gd name="connsiteY45" fmla="*/ 6817538 h 6858000"/>
              <a:gd name="connsiteX46" fmla="*/ 6995919 w 6995919"/>
              <a:gd name="connsiteY46" fmla="*/ 6858000 h 6858000"/>
              <a:gd name="connsiteX47" fmla="*/ 6090565 w 6995919"/>
              <a:gd name="connsiteY47" fmla="*/ 6858000 h 6858000"/>
              <a:gd name="connsiteX48" fmla="*/ 6090565 w 6995919"/>
              <a:gd name="connsiteY48" fmla="*/ 6858000 h 6858000"/>
              <a:gd name="connsiteX49" fmla="*/ 0 w 6995919"/>
              <a:gd name="connsiteY49" fmla="*/ 6858000 h 6858000"/>
              <a:gd name="connsiteX50" fmla="*/ 0 w 6995919"/>
              <a:gd name="connsiteY50" fmla="*/ 0 h 6858000"/>
              <a:gd name="connsiteX51" fmla="*/ 5651204 w 6995919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95919" h="6858000">
                <a:moveTo>
                  <a:pt x="5651204" y="0"/>
                </a:moveTo>
                <a:lnTo>
                  <a:pt x="6994742" y="0"/>
                </a:lnTo>
                <a:lnTo>
                  <a:pt x="6969697" y="155676"/>
                </a:lnTo>
                <a:lnTo>
                  <a:pt x="6945828" y="310667"/>
                </a:lnTo>
                <a:lnTo>
                  <a:pt x="6922464" y="466344"/>
                </a:lnTo>
                <a:lnTo>
                  <a:pt x="6902461" y="622706"/>
                </a:lnTo>
                <a:lnTo>
                  <a:pt x="6882290" y="778383"/>
                </a:lnTo>
                <a:lnTo>
                  <a:pt x="6863464" y="934745"/>
                </a:lnTo>
                <a:lnTo>
                  <a:pt x="6847328" y="1089050"/>
                </a:lnTo>
                <a:lnTo>
                  <a:pt x="6832032" y="1245413"/>
                </a:lnTo>
                <a:lnTo>
                  <a:pt x="6818080" y="1401089"/>
                </a:lnTo>
                <a:lnTo>
                  <a:pt x="6805978" y="1554023"/>
                </a:lnTo>
                <a:lnTo>
                  <a:pt x="6793875" y="1709013"/>
                </a:lnTo>
                <a:lnTo>
                  <a:pt x="6783790" y="1861947"/>
                </a:lnTo>
                <a:lnTo>
                  <a:pt x="6775890" y="2014880"/>
                </a:lnTo>
                <a:lnTo>
                  <a:pt x="6767653" y="2167128"/>
                </a:lnTo>
                <a:lnTo>
                  <a:pt x="6760762" y="2318004"/>
                </a:lnTo>
                <a:lnTo>
                  <a:pt x="6755887" y="2467508"/>
                </a:lnTo>
                <a:lnTo>
                  <a:pt x="6751685" y="2617013"/>
                </a:lnTo>
                <a:lnTo>
                  <a:pt x="6747651" y="2765145"/>
                </a:lnTo>
                <a:lnTo>
                  <a:pt x="6745802" y="2911221"/>
                </a:lnTo>
                <a:lnTo>
                  <a:pt x="6743785" y="3057296"/>
                </a:lnTo>
                <a:lnTo>
                  <a:pt x="6742776" y="3201314"/>
                </a:lnTo>
                <a:lnTo>
                  <a:pt x="6743785" y="3343960"/>
                </a:lnTo>
                <a:lnTo>
                  <a:pt x="6743785" y="3485235"/>
                </a:lnTo>
                <a:lnTo>
                  <a:pt x="6745802" y="3625138"/>
                </a:lnTo>
                <a:lnTo>
                  <a:pt x="6748827" y="3762298"/>
                </a:lnTo>
                <a:lnTo>
                  <a:pt x="6751685" y="3898087"/>
                </a:lnTo>
                <a:lnTo>
                  <a:pt x="6754879" y="4031132"/>
                </a:lnTo>
                <a:lnTo>
                  <a:pt x="6759753" y="4163491"/>
                </a:lnTo>
                <a:lnTo>
                  <a:pt x="6764964" y="4293793"/>
                </a:lnTo>
                <a:lnTo>
                  <a:pt x="6769670" y="4421352"/>
                </a:lnTo>
                <a:lnTo>
                  <a:pt x="6782950" y="4670298"/>
                </a:lnTo>
                <a:lnTo>
                  <a:pt x="6797069" y="4908956"/>
                </a:lnTo>
                <a:lnTo>
                  <a:pt x="6811861" y="5138013"/>
                </a:lnTo>
                <a:lnTo>
                  <a:pt x="6828166" y="5354726"/>
                </a:lnTo>
                <a:lnTo>
                  <a:pt x="6845143" y="5561838"/>
                </a:lnTo>
                <a:lnTo>
                  <a:pt x="6863464" y="5753862"/>
                </a:lnTo>
                <a:lnTo>
                  <a:pt x="6881450" y="5934227"/>
                </a:lnTo>
                <a:lnTo>
                  <a:pt x="6899435" y="6100191"/>
                </a:lnTo>
                <a:lnTo>
                  <a:pt x="6916412" y="6252438"/>
                </a:lnTo>
                <a:lnTo>
                  <a:pt x="6932549" y="6387541"/>
                </a:lnTo>
                <a:lnTo>
                  <a:pt x="6947845" y="6509613"/>
                </a:lnTo>
                <a:lnTo>
                  <a:pt x="6960620" y="6612483"/>
                </a:lnTo>
                <a:lnTo>
                  <a:pt x="6972722" y="6698894"/>
                </a:lnTo>
                <a:lnTo>
                  <a:pt x="6990036" y="6817538"/>
                </a:lnTo>
                <a:lnTo>
                  <a:pt x="6995919" y="6858000"/>
                </a:lnTo>
                <a:lnTo>
                  <a:pt x="6090565" y="6858000"/>
                </a:lnTo>
                <a:lnTo>
                  <a:pt x="6090565" y="6858000"/>
                </a:lnTo>
                <a:lnTo>
                  <a:pt x="0" y="6858000"/>
                </a:lnTo>
                <a:lnTo>
                  <a:pt x="0" y="0"/>
                </a:lnTo>
                <a:lnTo>
                  <a:pt x="56512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2CDBCA5-6810-4D2F-BCD7-BB785B3313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8863" y="516274"/>
            <a:ext cx="4408024" cy="2727267"/>
          </a:xfrm>
          <a:prstGeom prst="rect">
            <a:avLst/>
          </a:prstGeom>
          <a:effectLst/>
        </p:spPr>
      </p:pic>
      <p:sp>
        <p:nvSpPr>
          <p:cNvPr id="51" name="Freeform 27">
            <a:extLst>
              <a:ext uri="{FF2B5EF4-FFF2-40B4-BE49-F238E27FC236}">
                <a16:creationId xmlns:a16="http://schemas.microsoft.com/office/drawing/2014/main" id="{6F1C2839-EFB8-47B3-9488-B0F191886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E92F5F-AD2A-446A-9FE8-3D73D1AFD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E176677-90A9-4AD0-B6A7-79DF408BEB21}" type="slidenum">
              <a:rPr lang="en-US" smtClean="0"/>
              <a:pPr defTabSz="914400">
                <a:spcAft>
                  <a:spcPts val="600"/>
                </a:spcAft>
              </a:pPr>
              <a:t>26</a:t>
            </a:fld>
            <a:endParaRPr lang="en-US"/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1ED623A8-71EB-8F57-BB2F-809870291F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0427" y="3613997"/>
            <a:ext cx="1902590" cy="272772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02598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518" y="1447800"/>
            <a:ext cx="4551996" cy="309698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7200" dirty="0">
                <a:latin typeface="Bahnschrift SemiLight Condensed" panose="020B0502040204020203" pitchFamily="34" charset="0"/>
              </a:rPr>
              <a:t>TypeScript</a:t>
            </a:r>
            <a:br>
              <a:rPr lang="en-US" sz="7200" dirty="0">
                <a:latin typeface="Bahnschrift SemiLight Condensed" panose="020B0502040204020203" pitchFamily="34" charset="0"/>
              </a:rPr>
            </a:br>
            <a:r>
              <a:rPr lang="en-US" sz="5400" dirty="0">
                <a:latin typeface="Bahnschrift SemiLight Condensed" panose="020B0502040204020203" pitchFamily="34" charset="0"/>
              </a:rPr>
              <a:t>(Tipagem Estática)</a:t>
            </a:r>
            <a:endParaRPr lang="en-US" sz="7200" dirty="0">
              <a:latin typeface="Bahnschrift SemiLight Condensed" panose="020B0502040204020203" pitchFamily="34" charset="0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68108A9-1C65-4950-B8D3-D53A8ED97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95919" cy="6858000"/>
          </a:xfrm>
          <a:custGeom>
            <a:avLst/>
            <a:gdLst>
              <a:gd name="connsiteX0" fmla="*/ 5651204 w 6995919"/>
              <a:gd name="connsiteY0" fmla="*/ 0 h 6858000"/>
              <a:gd name="connsiteX1" fmla="*/ 6994742 w 6995919"/>
              <a:gd name="connsiteY1" fmla="*/ 0 h 6858000"/>
              <a:gd name="connsiteX2" fmla="*/ 6969697 w 6995919"/>
              <a:gd name="connsiteY2" fmla="*/ 155676 h 6858000"/>
              <a:gd name="connsiteX3" fmla="*/ 6945828 w 6995919"/>
              <a:gd name="connsiteY3" fmla="*/ 310667 h 6858000"/>
              <a:gd name="connsiteX4" fmla="*/ 6922464 w 6995919"/>
              <a:gd name="connsiteY4" fmla="*/ 466344 h 6858000"/>
              <a:gd name="connsiteX5" fmla="*/ 6902461 w 6995919"/>
              <a:gd name="connsiteY5" fmla="*/ 622706 h 6858000"/>
              <a:gd name="connsiteX6" fmla="*/ 6882290 w 6995919"/>
              <a:gd name="connsiteY6" fmla="*/ 778383 h 6858000"/>
              <a:gd name="connsiteX7" fmla="*/ 6863464 w 6995919"/>
              <a:gd name="connsiteY7" fmla="*/ 934745 h 6858000"/>
              <a:gd name="connsiteX8" fmla="*/ 6847328 w 6995919"/>
              <a:gd name="connsiteY8" fmla="*/ 1089050 h 6858000"/>
              <a:gd name="connsiteX9" fmla="*/ 6832032 w 6995919"/>
              <a:gd name="connsiteY9" fmla="*/ 1245413 h 6858000"/>
              <a:gd name="connsiteX10" fmla="*/ 6818080 w 6995919"/>
              <a:gd name="connsiteY10" fmla="*/ 1401089 h 6858000"/>
              <a:gd name="connsiteX11" fmla="*/ 6805978 w 6995919"/>
              <a:gd name="connsiteY11" fmla="*/ 1554023 h 6858000"/>
              <a:gd name="connsiteX12" fmla="*/ 6793875 w 6995919"/>
              <a:gd name="connsiteY12" fmla="*/ 1709013 h 6858000"/>
              <a:gd name="connsiteX13" fmla="*/ 6783790 w 6995919"/>
              <a:gd name="connsiteY13" fmla="*/ 1861947 h 6858000"/>
              <a:gd name="connsiteX14" fmla="*/ 6775890 w 6995919"/>
              <a:gd name="connsiteY14" fmla="*/ 2014880 h 6858000"/>
              <a:gd name="connsiteX15" fmla="*/ 6767653 w 6995919"/>
              <a:gd name="connsiteY15" fmla="*/ 2167128 h 6858000"/>
              <a:gd name="connsiteX16" fmla="*/ 6760762 w 6995919"/>
              <a:gd name="connsiteY16" fmla="*/ 2318004 h 6858000"/>
              <a:gd name="connsiteX17" fmla="*/ 6755887 w 6995919"/>
              <a:gd name="connsiteY17" fmla="*/ 2467508 h 6858000"/>
              <a:gd name="connsiteX18" fmla="*/ 6751685 w 6995919"/>
              <a:gd name="connsiteY18" fmla="*/ 2617013 h 6858000"/>
              <a:gd name="connsiteX19" fmla="*/ 6747651 w 6995919"/>
              <a:gd name="connsiteY19" fmla="*/ 2765145 h 6858000"/>
              <a:gd name="connsiteX20" fmla="*/ 6745802 w 6995919"/>
              <a:gd name="connsiteY20" fmla="*/ 2911221 h 6858000"/>
              <a:gd name="connsiteX21" fmla="*/ 6743785 w 6995919"/>
              <a:gd name="connsiteY21" fmla="*/ 3057296 h 6858000"/>
              <a:gd name="connsiteX22" fmla="*/ 6742776 w 6995919"/>
              <a:gd name="connsiteY22" fmla="*/ 3201314 h 6858000"/>
              <a:gd name="connsiteX23" fmla="*/ 6743785 w 6995919"/>
              <a:gd name="connsiteY23" fmla="*/ 3343960 h 6858000"/>
              <a:gd name="connsiteX24" fmla="*/ 6743785 w 6995919"/>
              <a:gd name="connsiteY24" fmla="*/ 3485235 h 6858000"/>
              <a:gd name="connsiteX25" fmla="*/ 6745802 w 6995919"/>
              <a:gd name="connsiteY25" fmla="*/ 3625138 h 6858000"/>
              <a:gd name="connsiteX26" fmla="*/ 6748827 w 6995919"/>
              <a:gd name="connsiteY26" fmla="*/ 3762298 h 6858000"/>
              <a:gd name="connsiteX27" fmla="*/ 6751685 w 6995919"/>
              <a:gd name="connsiteY27" fmla="*/ 3898087 h 6858000"/>
              <a:gd name="connsiteX28" fmla="*/ 6754879 w 6995919"/>
              <a:gd name="connsiteY28" fmla="*/ 4031132 h 6858000"/>
              <a:gd name="connsiteX29" fmla="*/ 6759753 w 6995919"/>
              <a:gd name="connsiteY29" fmla="*/ 4163491 h 6858000"/>
              <a:gd name="connsiteX30" fmla="*/ 6764964 w 6995919"/>
              <a:gd name="connsiteY30" fmla="*/ 4293793 h 6858000"/>
              <a:gd name="connsiteX31" fmla="*/ 6769670 w 6995919"/>
              <a:gd name="connsiteY31" fmla="*/ 4421352 h 6858000"/>
              <a:gd name="connsiteX32" fmla="*/ 6782950 w 6995919"/>
              <a:gd name="connsiteY32" fmla="*/ 4670298 h 6858000"/>
              <a:gd name="connsiteX33" fmla="*/ 6797069 w 6995919"/>
              <a:gd name="connsiteY33" fmla="*/ 4908956 h 6858000"/>
              <a:gd name="connsiteX34" fmla="*/ 6811861 w 6995919"/>
              <a:gd name="connsiteY34" fmla="*/ 5138013 h 6858000"/>
              <a:gd name="connsiteX35" fmla="*/ 6828166 w 6995919"/>
              <a:gd name="connsiteY35" fmla="*/ 5354726 h 6858000"/>
              <a:gd name="connsiteX36" fmla="*/ 6845143 w 6995919"/>
              <a:gd name="connsiteY36" fmla="*/ 5561838 h 6858000"/>
              <a:gd name="connsiteX37" fmla="*/ 6863464 w 6995919"/>
              <a:gd name="connsiteY37" fmla="*/ 5753862 h 6858000"/>
              <a:gd name="connsiteX38" fmla="*/ 6881450 w 6995919"/>
              <a:gd name="connsiteY38" fmla="*/ 5934227 h 6858000"/>
              <a:gd name="connsiteX39" fmla="*/ 6899435 w 6995919"/>
              <a:gd name="connsiteY39" fmla="*/ 6100191 h 6858000"/>
              <a:gd name="connsiteX40" fmla="*/ 6916412 w 6995919"/>
              <a:gd name="connsiteY40" fmla="*/ 6252438 h 6858000"/>
              <a:gd name="connsiteX41" fmla="*/ 6932549 w 6995919"/>
              <a:gd name="connsiteY41" fmla="*/ 6387541 h 6858000"/>
              <a:gd name="connsiteX42" fmla="*/ 6947845 w 6995919"/>
              <a:gd name="connsiteY42" fmla="*/ 6509613 h 6858000"/>
              <a:gd name="connsiteX43" fmla="*/ 6960620 w 6995919"/>
              <a:gd name="connsiteY43" fmla="*/ 6612483 h 6858000"/>
              <a:gd name="connsiteX44" fmla="*/ 6972722 w 6995919"/>
              <a:gd name="connsiteY44" fmla="*/ 6698894 h 6858000"/>
              <a:gd name="connsiteX45" fmla="*/ 6990036 w 6995919"/>
              <a:gd name="connsiteY45" fmla="*/ 6817538 h 6858000"/>
              <a:gd name="connsiteX46" fmla="*/ 6995919 w 6995919"/>
              <a:gd name="connsiteY46" fmla="*/ 6858000 h 6858000"/>
              <a:gd name="connsiteX47" fmla="*/ 6090565 w 6995919"/>
              <a:gd name="connsiteY47" fmla="*/ 6858000 h 6858000"/>
              <a:gd name="connsiteX48" fmla="*/ 6090565 w 6995919"/>
              <a:gd name="connsiteY48" fmla="*/ 6858000 h 6858000"/>
              <a:gd name="connsiteX49" fmla="*/ 0 w 6995919"/>
              <a:gd name="connsiteY49" fmla="*/ 6858000 h 6858000"/>
              <a:gd name="connsiteX50" fmla="*/ 0 w 6995919"/>
              <a:gd name="connsiteY50" fmla="*/ 0 h 6858000"/>
              <a:gd name="connsiteX51" fmla="*/ 5651204 w 6995919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95919" h="6858000">
                <a:moveTo>
                  <a:pt x="5651204" y="0"/>
                </a:moveTo>
                <a:lnTo>
                  <a:pt x="6994742" y="0"/>
                </a:lnTo>
                <a:lnTo>
                  <a:pt x="6969697" y="155676"/>
                </a:lnTo>
                <a:lnTo>
                  <a:pt x="6945828" y="310667"/>
                </a:lnTo>
                <a:lnTo>
                  <a:pt x="6922464" y="466344"/>
                </a:lnTo>
                <a:lnTo>
                  <a:pt x="6902461" y="622706"/>
                </a:lnTo>
                <a:lnTo>
                  <a:pt x="6882290" y="778383"/>
                </a:lnTo>
                <a:lnTo>
                  <a:pt x="6863464" y="934745"/>
                </a:lnTo>
                <a:lnTo>
                  <a:pt x="6847328" y="1089050"/>
                </a:lnTo>
                <a:lnTo>
                  <a:pt x="6832032" y="1245413"/>
                </a:lnTo>
                <a:lnTo>
                  <a:pt x="6818080" y="1401089"/>
                </a:lnTo>
                <a:lnTo>
                  <a:pt x="6805978" y="1554023"/>
                </a:lnTo>
                <a:lnTo>
                  <a:pt x="6793875" y="1709013"/>
                </a:lnTo>
                <a:lnTo>
                  <a:pt x="6783790" y="1861947"/>
                </a:lnTo>
                <a:lnTo>
                  <a:pt x="6775890" y="2014880"/>
                </a:lnTo>
                <a:lnTo>
                  <a:pt x="6767653" y="2167128"/>
                </a:lnTo>
                <a:lnTo>
                  <a:pt x="6760762" y="2318004"/>
                </a:lnTo>
                <a:lnTo>
                  <a:pt x="6755887" y="2467508"/>
                </a:lnTo>
                <a:lnTo>
                  <a:pt x="6751685" y="2617013"/>
                </a:lnTo>
                <a:lnTo>
                  <a:pt x="6747651" y="2765145"/>
                </a:lnTo>
                <a:lnTo>
                  <a:pt x="6745802" y="2911221"/>
                </a:lnTo>
                <a:lnTo>
                  <a:pt x="6743785" y="3057296"/>
                </a:lnTo>
                <a:lnTo>
                  <a:pt x="6742776" y="3201314"/>
                </a:lnTo>
                <a:lnTo>
                  <a:pt x="6743785" y="3343960"/>
                </a:lnTo>
                <a:lnTo>
                  <a:pt x="6743785" y="3485235"/>
                </a:lnTo>
                <a:lnTo>
                  <a:pt x="6745802" y="3625138"/>
                </a:lnTo>
                <a:lnTo>
                  <a:pt x="6748827" y="3762298"/>
                </a:lnTo>
                <a:lnTo>
                  <a:pt x="6751685" y="3898087"/>
                </a:lnTo>
                <a:lnTo>
                  <a:pt x="6754879" y="4031132"/>
                </a:lnTo>
                <a:lnTo>
                  <a:pt x="6759753" y="4163491"/>
                </a:lnTo>
                <a:lnTo>
                  <a:pt x="6764964" y="4293793"/>
                </a:lnTo>
                <a:lnTo>
                  <a:pt x="6769670" y="4421352"/>
                </a:lnTo>
                <a:lnTo>
                  <a:pt x="6782950" y="4670298"/>
                </a:lnTo>
                <a:lnTo>
                  <a:pt x="6797069" y="4908956"/>
                </a:lnTo>
                <a:lnTo>
                  <a:pt x="6811861" y="5138013"/>
                </a:lnTo>
                <a:lnTo>
                  <a:pt x="6828166" y="5354726"/>
                </a:lnTo>
                <a:lnTo>
                  <a:pt x="6845143" y="5561838"/>
                </a:lnTo>
                <a:lnTo>
                  <a:pt x="6863464" y="5753862"/>
                </a:lnTo>
                <a:lnTo>
                  <a:pt x="6881450" y="5934227"/>
                </a:lnTo>
                <a:lnTo>
                  <a:pt x="6899435" y="6100191"/>
                </a:lnTo>
                <a:lnTo>
                  <a:pt x="6916412" y="6252438"/>
                </a:lnTo>
                <a:lnTo>
                  <a:pt x="6932549" y="6387541"/>
                </a:lnTo>
                <a:lnTo>
                  <a:pt x="6947845" y="6509613"/>
                </a:lnTo>
                <a:lnTo>
                  <a:pt x="6960620" y="6612483"/>
                </a:lnTo>
                <a:lnTo>
                  <a:pt x="6972722" y="6698894"/>
                </a:lnTo>
                <a:lnTo>
                  <a:pt x="6990036" y="6817538"/>
                </a:lnTo>
                <a:lnTo>
                  <a:pt x="6995919" y="6858000"/>
                </a:lnTo>
                <a:lnTo>
                  <a:pt x="6090565" y="6858000"/>
                </a:lnTo>
                <a:lnTo>
                  <a:pt x="6090565" y="6858000"/>
                </a:lnTo>
                <a:lnTo>
                  <a:pt x="0" y="6858000"/>
                </a:lnTo>
                <a:lnTo>
                  <a:pt x="0" y="0"/>
                </a:lnTo>
                <a:lnTo>
                  <a:pt x="56512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 27">
            <a:extLst>
              <a:ext uri="{FF2B5EF4-FFF2-40B4-BE49-F238E27FC236}">
                <a16:creationId xmlns:a16="http://schemas.microsoft.com/office/drawing/2014/main" id="{6F1C2839-EFB8-47B3-9488-B0F191886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E92F5F-AD2A-446A-9FE8-3D73D1AFD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E176677-90A9-4AD0-B6A7-79DF408BEB21}" type="slidenum">
              <a:rPr lang="en-US" smtClean="0"/>
              <a:pPr defTabSz="914400"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14933E-71FF-B07B-8C23-5EA0C19700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8" y="0"/>
            <a:ext cx="7400518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77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189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4" name="Oval 193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6" name="Picture 195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0" name="Rectangle 199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994" y="1437137"/>
            <a:ext cx="4630993" cy="3058664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 dirty="0" err="1">
                <a:latin typeface="Bahnschrift SemiLight Condensed" panose="020B0502040204020203" pitchFamily="34" charset="0"/>
              </a:rPr>
              <a:t>Vuex</a:t>
            </a:r>
            <a:br>
              <a:rPr lang="en-US" dirty="0">
                <a:latin typeface="Bahnschrift SemiLight Condensed" panose="020B0502040204020203" pitchFamily="34" charset="0"/>
              </a:rPr>
            </a:br>
            <a:r>
              <a:rPr lang="en-US" sz="5300" dirty="0">
                <a:latin typeface="Bahnschrift SemiLight Condensed" panose="020B0502040204020203" pitchFamily="34" charset="0"/>
              </a:rPr>
              <a:t>(</a:t>
            </a:r>
            <a:r>
              <a:rPr lang="en-US" sz="5300" dirty="0" err="1">
                <a:latin typeface="Bahnschrift SemiLight Condensed" panose="020B0502040204020203" pitchFamily="34" charset="0"/>
              </a:rPr>
              <a:t>Gerente</a:t>
            </a:r>
            <a:r>
              <a:rPr lang="en-US" sz="5300" dirty="0">
                <a:latin typeface="Bahnschrift SemiLight Condensed" panose="020B0502040204020203" pitchFamily="34" charset="0"/>
              </a:rPr>
              <a:t> de </a:t>
            </a:r>
            <a:r>
              <a:rPr lang="en-US" sz="5300" dirty="0" err="1">
                <a:latin typeface="Bahnschrift SemiLight Condensed" panose="020B0502040204020203" pitchFamily="34" charset="0"/>
              </a:rPr>
              <a:t>Estados</a:t>
            </a:r>
            <a:r>
              <a:rPr lang="en-US" sz="5300" dirty="0">
                <a:latin typeface="Bahnschrift SemiLight Condensed" panose="020B0502040204020203" pitchFamily="34" charset="0"/>
              </a:rPr>
              <a:t> de </a:t>
            </a:r>
            <a:r>
              <a:rPr lang="en-US" sz="5300" dirty="0" err="1">
                <a:latin typeface="Bahnschrift SemiLight Condensed" panose="020B0502040204020203" pitchFamily="34" charset="0"/>
              </a:rPr>
              <a:t>Aplicação</a:t>
            </a:r>
            <a:r>
              <a:rPr lang="en-US" sz="5300" dirty="0">
                <a:latin typeface="Bahnschrift SemiLight Condensed" panose="020B0502040204020203" pitchFamily="34" charset="0"/>
              </a:rPr>
              <a:t>)</a:t>
            </a:r>
            <a:endParaRPr lang="en-US" sz="6000" dirty="0">
              <a:latin typeface="Bahnschrift SemiLight Condensed" panose="020B0502040204020203" pitchFamily="34" charset="0"/>
            </a:endParaRPr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6CA339E8-C3D7-476D-AC8A-9B101D1A5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475977" y="-475977"/>
            <a:ext cx="6858000" cy="7809953"/>
          </a:xfrm>
          <a:custGeom>
            <a:avLst/>
            <a:gdLst>
              <a:gd name="connsiteX0" fmla="*/ 6858000 w 6858000"/>
              <a:gd name="connsiteY0" fmla="*/ 1344715 h 7809953"/>
              <a:gd name="connsiteX1" fmla="*/ 6858000 w 6858000"/>
              <a:gd name="connsiteY1" fmla="*/ 1177 h 7809953"/>
              <a:gd name="connsiteX2" fmla="*/ 6702323 w 6858000"/>
              <a:gd name="connsiteY2" fmla="*/ 26222 h 7809953"/>
              <a:gd name="connsiteX3" fmla="*/ 6547332 w 6858000"/>
              <a:gd name="connsiteY3" fmla="*/ 50091 h 7809953"/>
              <a:gd name="connsiteX4" fmla="*/ 6391656 w 6858000"/>
              <a:gd name="connsiteY4" fmla="*/ 73455 h 7809953"/>
              <a:gd name="connsiteX5" fmla="*/ 6235293 w 6858000"/>
              <a:gd name="connsiteY5" fmla="*/ 93458 h 7809953"/>
              <a:gd name="connsiteX6" fmla="*/ 6079617 w 6858000"/>
              <a:gd name="connsiteY6" fmla="*/ 113629 h 7809953"/>
              <a:gd name="connsiteX7" fmla="*/ 5923254 w 6858000"/>
              <a:gd name="connsiteY7" fmla="*/ 132455 h 7809953"/>
              <a:gd name="connsiteX8" fmla="*/ 5768949 w 6858000"/>
              <a:gd name="connsiteY8" fmla="*/ 148591 h 7809953"/>
              <a:gd name="connsiteX9" fmla="*/ 5612587 w 6858000"/>
              <a:gd name="connsiteY9" fmla="*/ 163887 h 7809953"/>
              <a:gd name="connsiteX10" fmla="*/ 5456910 w 6858000"/>
              <a:gd name="connsiteY10" fmla="*/ 177839 h 7809953"/>
              <a:gd name="connsiteX11" fmla="*/ 5303977 w 6858000"/>
              <a:gd name="connsiteY11" fmla="*/ 189941 h 7809953"/>
              <a:gd name="connsiteX12" fmla="*/ 5148986 w 6858000"/>
              <a:gd name="connsiteY12" fmla="*/ 202044 h 7809953"/>
              <a:gd name="connsiteX13" fmla="*/ 4996053 w 6858000"/>
              <a:gd name="connsiteY13" fmla="*/ 212129 h 7809953"/>
              <a:gd name="connsiteX14" fmla="*/ 4843119 w 6858000"/>
              <a:gd name="connsiteY14" fmla="*/ 220029 h 7809953"/>
              <a:gd name="connsiteX15" fmla="*/ 4690872 w 6858000"/>
              <a:gd name="connsiteY15" fmla="*/ 228266 h 7809953"/>
              <a:gd name="connsiteX16" fmla="*/ 4539996 w 6858000"/>
              <a:gd name="connsiteY16" fmla="*/ 235157 h 7809953"/>
              <a:gd name="connsiteX17" fmla="*/ 4390491 w 6858000"/>
              <a:gd name="connsiteY17" fmla="*/ 240032 h 7809953"/>
              <a:gd name="connsiteX18" fmla="*/ 4240987 w 6858000"/>
              <a:gd name="connsiteY18" fmla="*/ 244234 h 7809953"/>
              <a:gd name="connsiteX19" fmla="*/ 4092855 w 6858000"/>
              <a:gd name="connsiteY19" fmla="*/ 248268 h 7809953"/>
              <a:gd name="connsiteX20" fmla="*/ 3946779 w 6858000"/>
              <a:gd name="connsiteY20" fmla="*/ 250117 h 7809953"/>
              <a:gd name="connsiteX21" fmla="*/ 3800704 w 6858000"/>
              <a:gd name="connsiteY21" fmla="*/ 252134 h 7809953"/>
              <a:gd name="connsiteX22" fmla="*/ 3656685 w 6858000"/>
              <a:gd name="connsiteY22" fmla="*/ 253143 h 7809953"/>
              <a:gd name="connsiteX23" fmla="*/ 3514039 w 6858000"/>
              <a:gd name="connsiteY23" fmla="*/ 252134 h 7809953"/>
              <a:gd name="connsiteX24" fmla="*/ 3372765 w 6858000"/>
              <a:gd name="connsiteY24" fmla="*/ 252134 h 7809953"/>
              <a:gd name="connsiteX25" fmla="*/ 3232861 w 6858000"/>
              <a:gd name="connsiteY25" fmla="*/ 250117 h 7809953"/>
              <a:gd name="connsiteX26" fmla="*/ 3095701 w 6858000"/>
              <a:gd name="connsiteY26" fmla="*/ 247092 h 7809953"/>
              <a:gd name="connsiteX27" fmla="*/ 2959913 w 6858000"/>
              <a:gd name="connsiteY27" fmla="*/ 244234 h 7809953"/>
              <a:gd name="connsiteX28" fmla="*/ 2826868 w 6858000"/>
              <a:gd name="connsiteY28" fmla="*/ 241040 h 7809953"/>
              <a:gd name="connsiteX29" fmla="*/ 2694508 w 6858000"/>
              <a:gd name="connsiteY29" fmla="*/ 236166 h 7809953"/>
              <a:gd name="connsiteX30" fmla="*/ 2564207 w 6858000"/>
              <a:gd name="connsiteY30" fmla="*/ 230955 h 7809953"/>
              <a:gd name="connsiteX31" fmla="*/ 2436648 w 6858000"/>
              <a:gd name="connsiteY31" fmla="*/ 226249 h 7809953"/>
              <a:gd name="connsiteX32" fmla="*/ 2187702 w 6858000"/>
              <a:gd name="connsiteY32" fmla="*/ 212969 h 7809953"/>
              <a:gd name="connsiteX33" fmla="*/ 1949044 w 6858000"/>
              <a:gd name="connsiteY33" fmla="*/ 198850 h 7809953"/>
              <a:gd name="connsiteX34" fmla="*/ 1719987 w 6858000"/>
              <a:gd name="connsiteY34" fmla="*/ 184058 h 7809953"/>
              <a:gd name="connsiteX35" fmla="*/ 1503274 w 6858000"/>
              <a:gd name="connsiteY35" fmla="*/ 167753 h 7809953"/>
              <a:gd name="connsiteX36" fmla="*/ 1296162 w 6858000"/>
              <a:gd name="connsiteY36" fmla="*/ 150776 h 7809953"/>
              <a:gd name="connsiteX37" fmla="*/ 1104138 w 6858000"/>
              <a:gd name="connsiteY37" fmla="*/ 132455 h 7809953"/>
              <a:gd name="connsiteX38" fmla="*/ 923773 w 6858000"/>
              <a:gd name="connsiteY38" fmla="*/ 114469 h 7809953"/>
              <a:gd name="connsiteX39" fmla="*/ 757809 w 6858000"/>
              <a:gd name="connsiteY39" fmla="*/ 96484 h 7809953"/>
              <a:gd name="connsiteX40" fmla="*/ 605562 w 6858000"/>
              <a:gd name="connsiteY40" fmla="*/ 79507 h 7809953"/>
              <a:gd name="connsiteX41" fmla="*/ 470459 w 6858000"/>
              <a:gd name="connsiteY41" fmla="*/ 63370 h 7809953"/>
              <a:gd name="connsiteX42" fmla="*/ 348387 w 6858000"/>
              <a:gd name="connsiteY42" fmla="*/ 48074 h 7809953"/>
              <a:gd name="connsiteX43" fmla="*/ 245517 w 6858000"/>
              <a:gd name="connsiteY43" fmla="*/ 35299 h 7809953"/>
              <a:gd name="connsiteX44" fmla="*/ 159106 w 6858000"/>
              <a:gd name="connsiteY44" fmla="*/ 23197 h 7809953"/>
              <a:gd name="connsiteX45" fmla="*/ 40462 w 6858000"/>
              <a:gd name="connsiteY45" fmla="*/ 5883 h 7809953"/>
              <a:gd name="connsiteX46" fmla="*/ 0 w 6858000"/>
              <a:gd name="connsiteY46" fmla="*/ 0 h 7809953"/>
              <a:gd name="connsiteX47" fmla="*/ 0 w 6858000"/>
              <a:gd name="connsiteY47" fmla="*/ 652830 h 7809953"/>
              <a:gd name="connsiteX48" fmla="*/ 0 w 6858000"/>
              <a:gd name="connsiteY48" fmla="*/ 652830 h 7809953"/>
              <a:gd name="connsiteX49" fmla="*/ 0 w 6858000"/>
              <a:gd name="connsiteY49" fmla="*/ 7809953 h 7809953"/>
              <a:gd name="connsiteX50" fmla="*/ 6857999 w 6858000"/>
              <a:gd name="connsiteY50" fmla="*/ 7809953 h 7809953"/>
              <a:gd name="connsiteX51" fmla="*/ 6857999 w 6858000"/>
              <a:gd name="connsiteY51" fmla="*/ 1344715 h 780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0" h="7809953">
                <a:moveTo>
                  <a:pt x="6858000" y="1344715"/>
                </a:moveTo>
                <a:lnTo>
                  <a:pt x="6858000" y="1177"/>
                </a:lnTo>
                <a:lnTo>
                  <a:pt x="6702323" y="26222"/>
                </a:lnTo>
                <a:lnTo>
                  <a:pt x="6547332" y="50091"/>
                </a:lnTo>
                <a:lnTo>
                  <a:pt x="6391656" y="73455"/>
                </a:lnTo>
                <a:lnTo>
                  <a:pt x="6235293" y="93458"/>
                </a:lnTo>
                <a:lnTo>
                  <a:pt x="6079617" y="113629"/>
                </a:lnTo>
                <a:lnTo>
                  <a:pt x="5923254" y="132455"/>
                </a:lnTo>
                <a:lnTo>
                  <a:pt x="5768949" y="148591"/>
                </a:lnTo>
                <a:lnTo>
                  <a:pt x="5612587" y="163887"/>
                </a:lnTo>
                <a:lnTo>
                  <a:pt x="5456910" y="177839"/>
                </a:lnTo>
                <a:lnTo>
                  <a:pt x="5303977" y="189941"/>
                </a:lnTo>
                <a:lnTo>
                  <a:pt x="5148986" y="202044"/>
                </a:lnTo>
                <a:lnTo>
                  <a:pt x="4996053" y="212129"/>
                </a:lnTo>
                <a:lnTo>
                  <a:pt x="4843119" y="220029"/>
                </a:lnTo>
                <a:lnTo>
                  <a:pt x="4690872" y="228266"/>
                </a:lnTo>
                <a:lnTo>
                  <a:pt x="4539996" y="235157"/>
                </a:lnTo>
                <a:lnTo>
                  <a:pt x="4390491" y="240032"/>
                </a:lnTo>
                <a:lnTo>
                  <a:pt x="4240987" y="244234"/>
                </a:lnTo>
                <a:lnTo>
                  <a:pt x="4092855" y="248268"/>
                </a:lnTo>
                <a:lnTo>
                  <a:pt x="3946779" y="250117"/>
                </a:lnTo>
                <a:lnTo>
                  <a:pt x="3800704" y="252134"/>
                </a:lnTo>
                <a:lnTo>
                  <a:pt x="3656685" y="253143"/>
                </a:lnTo>
                <a:lnTo>
                  <a:pt x="3514039" y="252134"/>
                </a:lnTo>
                <a:lnTo>
                  <a:pt x="3372765" y="252134"/>
                </a:lnTo>
                <a:lnTo>
                  <a:pt x="3232861" y="250117"/>
                </a:lnTo>
                <a:lnTo>
                  <a:pt x="3095701" y="247092"/>
                </a:lnTo>
                <a:lnTo>
                  <a:pt x="2959913" y="244234"/>
                </a:lnTo>
                <a:lnTo>
                  <a:pt x="2826868" y="241040"/>
                </a:lnTo>
                <a:lnTo>
                  <a:pt x="2694508" y="236166"/>
                </a:lnTo>
                <a:lnTo>
                  <a:pt x="2564207" y="230955"/>
                </a:lnTo>
                <a:lnTo>
                  <a:pt x="2436648" y="226249"/>
                </a:lnTo>
                <a:lnTo>
                  <a:pt x="2187702" y="212969"/>
                </a:lnTo>
                <a:lnTo>
                  <a:pt x="1949044" y="198850"/>
                </a:lnTo>
                <a:lnTo>
                  <a:pt x="1719987" y="184058"/>
                </a:lnTo>
                <a:lnTo>
                  <a:pt x="1503274" y="167753"/>
                </a:lnTo>
                <a:lnTo>
                  <a:pt x="1296162" y="150776"/>
                </a:lnTo>
                <a:lnTo>
                  <a:pt x="1104138" y="132455"/>
                </a:lnTo>
                <a:lnTo>
                  <a:pt x="923773" y="114469"/>
                </a:lnTo>
                <a:lnTo>
                  <a:pt x="757809" y="96484"/>
                </a:lnTo>
                <a:lnTo>
                  <a:pt x="605562" y="79507"/>
                </a:lnTo>
                <a:lnTo>
                  <a:pt x="470459" y="63370"/>
                </a:lnTo>
                <a:lnTo>
                  <a:pt x="348387" y="48074"/>
                </a:lnTo>
                <a:lnTo>
                  <a:pt x="245517" y="35299"/>
                </a:lnTo>
                <a:lnTo>
                  <a:pt x="159106" y="23197"/>
                </a:lnTo>
                <a:lnTo>
                  <a:pt x="40462" y="5883"/>
                </a:lnTo>
                <a:lnTo>
                  <a:pt x="0" y="0"/>
                </a:lnTo>
                <a:lnTo>
                  <a:pt x="0" y="652830"/>
                </a:lnTo>
                <a:lnTo>
                  <a:pt x="0" y="652830"/>
                </a:lnTo>
                <a:lnTo>
                  <a:pt x="0" y="7809953"/>
                </a:lnTo>
                <a:lnTo>
                  <a:pt x="6857999" y="7809953"/>
                </a:lnTo>
                <a:lnTo>
                  <a:pt x="6857999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7CF5920D-BC5A-5F40-149D-D0F4B4FAA0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4037012" cy="6858000"/>
          </a:xfrm>
          <a:prstGeom prst="rect">
            <a:avLst/>
          </a:prstGeom>
          <a:effectLst/>
        </p:spPr>
      </p:pic>
      <p:sp>
        <p:nvSpPr>
          <p:cNvPr id="204" name="Freeform 31">
            <a:extLst>
              <a:ext uri="{FF2B5EF4-FFF2-40B4-BE49-F238E27FC236}">
                <a16:creationId xmlns:a16="http://schemas.microsoft.com/office/drawing/2014/main" id="{066DF7B3-9ED5-41D5-A5B2-B2C5775B1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E92F5F-AD2A-446A-9FE8-3D73D1AFD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E176677-90A9-4AD0-B6A7-79DF408BEB21}" type="slidenum">
              <a:rPr lang="en-US" smtClean="0"/>
              <a:pPr defTabSz="914400">
                <a:spcAft>
                  <a:spcPts val="600"/>
                </a:spcAft>
              </a:pPr>
              <a:t>28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DBF747A-4B8B-FC13-80D6-3DB0CCEC7C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7012" y="2103015"/>
            <a:ext cx="3520582" cy="32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6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706429" cy="1400530"/>
          </a:xfrm>
        </p:spPr>
        <p:txBody>
          <a:bodyPr/>
          <a:lstStyle/>
          <a:p>
            <a:r>
              <a:rPr lang="en-US" sz="8000" dirty="0">
                <a:latin typeface="Bahnschrift SemiLight Condensed" panose="020B0502040204020203" pitchFamily="34" charset="0"/>
              </a:rPr>
              <a:t>Vue Router </a:t>
            </a:r>
            <a:r>
              <a:rPr lang="en-US" sz="6600" dirty="0">
                <a:latin typeface="Bahnschrift SemiLight Condensed" panose="020B0502040204020203" pitchFamily="34" charset="0"/>
              </a:rPr>
              <a:t>(</a:t>
            </a:r>
            <a:r>
              <a:rPr lang="en-US" sz="6600" dirty="0" err="1">
                <a:latin typeface="Bahnschrift SemiLight Condensed" panose="020B0502040204020203" pitchFamily="34" charset="0"/>
              </a:rPr>
              <a:t>Gerente</a:t>
            </a:r>
            <a:r>
              <a:rPr lang="en-US" sz="6600" dirty="0">
                <a:latin typeface="Bahnschrift SemiLight Condensed" panose="020B0502040204020203" pitchFamily="34" charset="0"/>
              </a:rPr>
              <a:t> de </a:t>
            </a:r>
            <a:r>
              <a:rPr lang="en-US" sz="6600" dirty="0" err="1">
                <a:latin typeface="Bahnschrift SemiLight Condensed" panose="020B0502040204020203" pitchFamily="34" charset="0"/>
              </a:rPr>
              <a:t>Rotas</a:t>
            </a:r>
            <a:r>
              <a:rPr lang="en-US" sz="6600" dirty="0">
                <a:latin typeface="Bahnschrift SemiLight Condensed" panose="020B0502040204020203" pitchFamily="34" charset="0"/>
              </a:rPr>
              <a:t>)</a:t>
            </a:r>
            <a:endParaRPr lang="pt-BR" sz="4000" dirty="0">
              <a:latin typeface="Bahnschrift SemiLight Condensed" panose="020B0502040204020203" pitchFamily="34" charset="0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E92F5F-AD2A-446A-9FE8-3D73D1AFD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29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0422CFD-5AB9-4D6C-9D5B-AD8162CF0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044" y="1963762"/>
            <a:ext cx="3781858" cy="43310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A456261-EF61-494E-AF1A-41DEC4D18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125" y="1963762"/>
            <a:ext cx="5027514" cy="433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00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126175"/>
            <a:ext cx="9252154" cy="127454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8000" b="0" i="0" kern="1200" dirty="0">
                <a:solidFill>
                  <a:srgbClr val="EBEBEB"/>
                </a:solidFill>
                <a:latin typeface="Bahnschrift SemiLight Condensed" panose="020B0502040204020203" pitchFamily="34" charset="0"/>
              </a:rPr>
              <a:t>Popularidade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18315C-84E0-44F1-A5FD-A3CFA0B2F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E176677-90A9-4AD0-B6A7-79DF408BEB21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B05C2-4820-4CC0-86B8-09B459F26342}"/>
              </a:ext>
            </a:extLst>
          </p:cNvPr>
          <p:cNvSpPr txBox="1"/>
          <p:nvPr/>
        </p:nvSpPr>
        <p:spPr>
          <a:xfrm>
            <a:off x="1199241" y="6431010"/>
            <a:ext cx="9793518" cy="386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Bahnschrift SemiLight Condensed" panose="020B0502040204020203" pitchFamily="34" charset="0"/>
                <a:ea typeface="+mj-ea"/>
                <a:cs typeface="+mj-cs"/>
              </a:rPr>
              <a:t>Fontes: </a:t>
            </a:r>
            <a:r>
              <a:rPr lang="en-US" dirty="0">
                <a:latin typeface="Bahnschrift SemiLight Condensed" panose="020B0502040204020203" pitchFamily="34" charset="0"/>
                <a:ea typeface="+mj-ea"/>
                <a:cs typeface="+mj-cs"/>
                <a:hlinkClick r:id="rId2"/>
              </a:rPr>
              <a:t>https://star-history.com/blog/introducing-the-new-star-history-com/</a:t>
            </a:r>
            <a:r>
              <a:rPr lang="en-US" dirty="0">
                <a:latin typeface="Bahnschrift SemiLight Condensed" panose="020B0502040204020203" pitchFamily="34" charset="0"/>
                <a:ea typeface="+mj-ea"/>
                <a:cs typeface="+mj-cs"/>
              </a:rPr>
              <a:t>  e </a:t>
            </a:r>
            <a:r>
              <a:rPr lang="en-US" dirty="0">
                <a:latin typeface="Bahnschrift SemiLight Condensed" panose="020B0502040204020203" pitchFamily="34" charset="0"/>
                <a:ea typeface="+mj-ea"/>
                <a:cs typeface="+mj-cs"/>
                <a:hlinkClick r:id="rId3"/>
              </a:rPr>
              <a:t>https://github.com/dev-pp/weekly/issues/122</a:t>
            </a:r>
            <a:endParaRPr lang="en-US" dirty="0">
              <a:latin typeface="Bahnschrift SemiLight Condensed" panose="020B0502040204020203" pitchFamily="34" charset="0"/>
              <a:ea typeface="+mj-ea"/>
              <a:cs typeface="+mj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C92F786-7A3D-F359-E543-FDB4108372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161" r="3084" b="7274"/>
          <a:stretch/>
        </p:blipFill>
        <p:spPr>
          <a:xfrm>
            <a:off x="571891" y="2357430"/>
            <a:ext cx="7293135" cy="4033239"/>
          </a:xfrm>
          <a:prstGeom prst="rect">
            <a:avLst/>
          </a:prstGeom>
          <a:effectLst/>
        </p:spPr>
      </p:pic>
      <p:pic>
        <p:nvPicPr>
          <p:cNvPr id="10" name="Imagem 9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07FD30C6-DFAC-9061-9097-CC224BD47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916" y="3162782"/>
            <a:ext cx="3385538" cy="217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3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518" y="1447800"/>
            <a:ext cx="4551996" cy="309698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7200" dirty="0">
                <a:latin typeface="Bahnschrift SemiLight Condensed" panose="020B0502040204020203" pitchFamily="34" charset="0"/>
              </a:rPr>
              <a:t>Eslint</a:t>
            </a:r>
            <a:br>
              <a:rPr lang="en-US" sz="7200" dirty="0">
                <a:latin typeface="Bahnschrift SemiLight Condensed" panose="020B0502040204020203" pitchFamily="34" charset="0"/>
              </a:rPr>
            </a:br>
            <a:r>
              <a:rPr lang="en-US" sz="5400" dirty="0">
                <a:latin typeface="Bahnschrift SemiLight Condensed" panose="020B0502040204020203" pitchFamily="34" charset="0"/>
              </a:rPr>
              <a:t>(Formatador de Código)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68108A9-1C65-4950-B8D3-D53A8ED97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95919" cy="6858000"/>
          </a:xfrm>
          <a:custGeom>
            <a:avLst/>
            <a:gdLst>
              <a:gd name="connsiteX0" fmla="*/ 5651204 w 6995919"/>
              <a:gd name="connsiteY0" fmla="*/ 0 h 6858000"/>
              <a:gd name="connsiteX1" fmla="*/ 6994742 w 6995919"/>
              <a:gd name="connsiteY1" fmla="*/ 0 h 6858000"/>
              <a:gd name="connsiteX2" fmla="*/ 6969697 w 6995919"/>
              <a:gd name="connsiteY2" fmla="*/ 155676 h 6858000"/>
              <a:gd name="connsiteX3" fmla="*/ 6945828 w 6995919"/>
              <a:gd name="connsiteY3" fmla="*/ 310667 h 6858000"/>
              <a:gd name="connsiteX4" fmla="*/ 6922464 w 6995919"/>
              <a:gd name="connsiteY4" fmla="*/ 466344 h 6858000"/>
              <a:gd name="connsiteX5" fmla="*/ 6902461 w 6995919"/>
              <a:gd name="connsiteY5" fmla="*/ 622706 h 6858000"/>
              <a:gd name="connsiteX6" fmla="*/ 6882290 w 6995919"/>
              <a:gd name="connsiteY6" fmla="*/ 778383 h 6858000"/>
              <a:gd name="connsiteX7" fmla="*/ 6863464 w 6995919"/>
              <a:gd name="connsiteY7" fmla="*/ 934745 h 6858000"/>
              <a:gd name="connsiteX8" fmla="*/ 6847328 w 6995919"/>
              <a:gd name="connsiteY8" fmla="*/ 1089050 h 6858000"/>
              <a:gd name="connsiteX9" fmla="*/ 6832032 w 6995919"/>
              <a:gd name="connsiteY9" fmla="*/ 1245413 h 6858000"/>
              <a:gd name="connsiteX10" fmla="*/ 6818080 w 6995919"/>
              <a:gd name="connsiteY10" fmla="*/ 1401089 h 6858000"/>
              <a:gd name="connsiteX11" fmla="*/ 6805978 w 6995919"/>
              <a:gd name="connsiteY11" fmla="*/ 1554023 h 6858000"/>
              <a:gd name="connsiteX12" fmla="*/ 6793875 w 6995919"/>
              <a:gd name="connsiteY12" fmla="*/ 1709013 h 6858000"/>
              <a:gd name="connsiteX13" fmla="*/ 6783790 w 6995919"/>
              <a:gd name="connsiteY13" fmla="*/ 1861947 h 6858000"/>
              <a:gd name="connsiteX14" fmla="*/ 6775890 w 6995919"/>
              <a:gd name="connsiteY14" fmla="*/ 2014880 h 6858000"/>
              <a:gd name="connsiteX15" fmla="*/ 6767653 w 6995919"/>
              <a:gd name="connsiteY15" fmla="*/ 2167128 h 6858000"/>
              <a:gd name="connsiteX16" fmla="*/ 6760762 w 6995919"/>
              <a:gd name="connsiteY16" fmla="*/ 2318004 h 6858000"/>
              <a:gd name="connsiteX17" fmla="*/ 6755887 w 6995919"/>
              <a:gd name="connsiteY17" fmla="*/ 2467508 h 6858000"/>
              <a:gd name="connsiteX18" fmla="*/ 6751685 w 6995919"/>
              <a:gd name="connsiteY18" fmla="*/ 2617013 h 6858000"/>
              <a:gd name="connsiteX19" fmla="*/ 6747651 w 6995919"/>
              <a:gd name="connsiteY19" fmla="*/ 2765145 h 6858000"/>
              <a:gd name="connsiteX20" fmla="*/ 6745802 w 6995919"/>
              <a:gd name="connsiteY20" fmla="*/ 2911221 h 6858000"/>
              <a:gd name="connsiteX21" fmla="*/ 6743785 w 6995919"/>
              <a:gd name="connsiteY21" fmla="*/ 3057296 h 6858000"/>
              <a:gd name="connsiteX22" fmla="*/ 6742776 w 6995919"/>
              <a:gd name="connsiteY22" fmla="*/ 3201314 h 6858000"/>
              <a:gd name="connsiteX23" fmla="*/ 6743785 w 6995919"/>
              <a:gd name="connsiteY23" fmla="*/ 3343960 h 6858000"/>
              <a:gd name="connsiteX24" fmla="*/ 6743785 w 6995919"/>
              <a:gd name="connsiteY24" fmla="*/ 3485235 h 6858000"/>
              <a:gd name="connsiteX25" fmla="*/ 6745802 w 6995919"/>
              <a:gd name="connsiteY25" fmla="*/ 3625138 h 6858000"/>
              <a:gd name="connsiteX26" fmla="*/ 6748827 w 6995919"/>
              <a:gd name="connsiteY26" fmla="*/ 3762298 h 6858000"/>
              <a:gd name="connsiteX27" fmla="*/ 6751685 w 6995919"/>
              <a:gd name="connsiteY27" fmla="*/ 3898087 h 6858000"/>
              <a:gd name="connsiteX28" fmla="*/ 6754879 w 6995919"/>
              <a:gd name="connsiteY28" fmla="*/ 4031132 h 6858000"/>
              <a:gd name="connsiteX29" fmla="*/ 6759753 w 6995919"/>
              <a:gd name="connsiteY29" fmla="*/ 4163491 h 6858000"/>
              <a:gd name="connsiteX30" fmla="*/ 6764964 w 6995919"/>
              <a:gd name="connsiteY30" fmla="*/ 4293793 h 6858000"/>
              <a:gd name="connsiteX31" fmla="*/ 6769670 w 6995919"/>
              <a:gd name="connsiteY31" fmla="*/ 4421352 h 6858000"/>
              <a:gd name="connsiteX32" fmla="*/ 6782950 w 6995919"/>
              <a:gd name="connsiteY32" fmla="*/ 4670298 h 6858000"/>
              <a:gd name="connsiteX33" fmla="*/ 6797069 w 6995919"/>
              <a:gd name="connsiteY33" fmla="*/ 4908956 h 6858000"/>
              <a:gd name="connsiteX34" fmla="*/ 6811861 w 6995919"/>
              <a:gd name="connsiteY34" fmla="*/ 5138013 h 6858000"/>
              <a:gd name="connsiteX35" fmla="*/ 6828166 w 6995919"/>
              <a:gd name="connsiteY35" fmla="*/ 5354726 h 6858000"/>
              <a:gd name="connsiteX36" fmla="*/ 6845143 w 6995919"/>
              <a:gd name="connsiteY36" fmla="*/ 5561838 h 6858000"/>
              <a:gd name="connsiteX37" fmla="*/ 6863464 w 6995919"/>
              <a:gd name="connsiteY37" fmla="*/ 5753862 h 6858000"/>
              <a:gd name="connsiteX38" fmla="*/ 6881450 w 6995919"/>
              <a:gd name="connsiteY38" fmla="*/ 5934227 h 6858000"/>
              <a:gd name="connsiteX39" fmla="*/ 6899435 w 6995919"/>
              <a:gd name="connsiteY39" fmla="*/ 6100191 h 6858000"/>
              <a:gd name="connsiteX40" fmla="*/ 6916412 w 6995919"/>
              <a:gd name="connsiteY40" fmla="*/ 6252438 h 6858000"/>
              <a:gd name="connsiteX41" fmla="*/ 6932549 w 6995919"/>
              <a:gd name="connsiteY41" fmla="*/ 6387541 h 6858000"/>
              <a:gd name="connsiteX42" fmla="*/ 6947845 w 6995919"/>
              <a:gd name="connsiteY42" fmla="*/ 6509613 h 6858000"/>
              <a:gd name="connsiteX43" fmla="*/ 6960620 w 6995919"/>
              <a:gd name="connsiteY43" fmla="*/ 6612483 h 6858000"/>
              <a:gd name="connsiteX44" fmla="*/ 6972722 w 6995919"/>
              <a:gd name="connsiteY44" fmla="*/ 6698894 h 6858000"/>
              <a:gd name="connsiteX45" fmla="*/ 6990036 w 6995919"/>
              <a:gd name="connsiteY45" fmla="*/ 6817538 h 6858000"/>
              <a:gd name="connsiteX46" fmla="*/ 6995919 w 6995919"/>
              <a:gd name="connsiteY46" fmla="*/ 6858000 h 6858000"/>
              <a:gd name="connsiteX47" fmla="*/ 6090565 w 6995919"/>
              <a:gd name="connsiteY47" fmla="*/ 6858000 h 6858000"/>
              <a:gd name="connsiteX48" fmla="*/ 6090565 w 6995919"/>
              <a:gd name="connsiteY48" fmla="*/ 6858000 h 6858000"/>
              <a:gd name="connsiteX49" fmla="*/ 0 w 6995919"/>
              <a:gd name="connsiteY49" fmla="*/ 6858000 h 6858000"/>
              <a:gd name="connsiteX50" fmla="*/ 0 w 6995919"/>
              <a:gd name="connsiteY50" fmla="*/ 0 h 6858000"/>
              <a:gd name="connsiteX51" fmla="*/ 5651204 w 6995919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95919" h="6858000">
                <a:moveTo>
                  <a:pt x="5651204" y="0"/>
                </a:moveTo>
                <a:lnTo>
                  <a:pt x="6994742" y="0"/>
                </a:lnTo>
                <a:lnTo>
                  <a:pt x="6969697" y="155676"/>
                </a:lnTo>
                <a:lnTo>
                  <a:pt x="6945828" y="310667"/>
                </a:lnTo>
                <a:lnTo>
                  <a:pt x="6922464" y="466344"/>
                </a:lnTo>
                <a:lnTo>
                  <a:pt x="6902461" y="622706"/>
                </a:lnTo>
                <a:lnTo>
                  <a:pt x="6882290" y="778383"/>
                </a:lnTo>
                <a:lnTo>
                  <a:pt x="6863464" y="934745"/>
                </a:lnTo>
                <a:lnTo>
                  <a:pt x="6847328" y="1089050"/>
                </a:lnTo>
                <a:lnTo>
                  <a:pt x="6832032" y="1245413"/>
                </a:lnTo>
                <a:lnTo>
                  <a:pt x="6818080" y="1401089"/>
                </a:lnTo>
                <a:lnTo>
                  <a:pt x="6805978" y="1554023"/>
                </a:lnTo>
                <a:lnTo>
                  <a:pt x="6793875" y="1709013"/>
                </a:lnTo>
                <a:lnTo>
                  <a:pt x="6783790" y="1861947"/>
                </a:lnTo>
                <a:lnTo>
                  <a:pt x="6775890" y="2014880"/>
                </a:lnTo>
                <a:lnTo>
                  <a:pt x="6767653" y="2167128"/>
                </a:lnTo>
                <a:lnTo>
                  <a:pt x="6760762" y="2318004"/>
                </a:lnTo>
                <a:lnTo>
                  <a:pt x="6755887" y="2467508"/>
                </a:lnTo>
                <a:lnTo>
                  <a:pt x="6751685" y="2617013"/>
                </a:lnTo>
                <a:lnTo>
                  <a:pt x="6747651" y="2765145"/>
                </a:lnTo>
                <a:lnTo>
                  <a:pt x="6745802" y="2911221"/>
                </a:lnTo>
                <a:lnTo>
                  <a:pt x="6743785" y="3057296"/>
                </a:lnTo>
                <a:lnTo>
                  <a:pt x="6742776" y="3201314"/>
                </a:lnTo>
                <a:lnTo>
                  <a:pt x="6743785" y="3343960"/>
                </a:lnTo>
                <a:lnTo>
                  <a:pt x="6743785" y="3485235"/>
                </a:lnTo>
                <a:lnTo>
                  <a:pt x="6745802" y="3625138"/>
                </a:lnTo>
                <a:lnTo>
                  <a:pt x="6748827" y="3762298"/>
                </a:lnTo>
                <a:lnTo>
                  <a:pt x="6751685" y="3898087"/>
                </a:lnTo>
                <a:lnTo>
                  <a:pt x="6754879" y="4031132"/>
                </a:lnTo>
                <a:lnTo>
                  <a:pt x="6759753" y="4163491"/>
                </a:lnTo>
                <a:lnTo>
                  <a:pt x="6764964" y="4293793"/>
                </a:lnTo>
                <a:lnTo>
                  <a:pt x="6769670" y="4421352"/>
                </a:lnTo>
                <a:lnTo>
                  <a:pt x="6782950" y="4670298"/>
                </a:lnTo>
                <a:lnTo>
                  <a:pt x="6797069" y="4908956"/>
                </a:lnTo>
                <a:lnTo>
                  <a:pt x="6811861" y="5138013"/>
                </a:lnTo>
                <a:lnTo>
                  <a:pt x="6828166" y="5354726"/>
                </a:lnTo>
                <a:lnTo>
                  <a:pt x="6845143" y="5561838"/>
                </a:lnTo>
                <a:lnTo>
                  <a:pt x="6863464" y="5753862"/>
                </a:lnTo>
                <a:lnTo>
                  <a:pt x="6881450" y="5934227"/>
                </a:lnTo>
                <a:lnTo>
                  <a:pt x="6899435" y="6100191"/>
                </a:lnTo>
                <a:lnTo>
                  <a:pt x="6916412" y="6252438"/>
                </a:lnTo>
                <a:lnTo>
                  <a:pt x="6932549" y="6387541"/>
                </a:lnTo>
                <a:lnTo>
                  <a:pt x="6947845" y="6509613"/>
                </a:lnTo>
                <a:lnTo>
                  <a:pt x="6960620" y="6612483"/>
                </a:lnTo>
                <a:lnTo>
                  <a:pt x="6972722" y="6698894"/>
                </a:lnTo>
                <a:lnTo>
                  <a:pt x="6990036" y="6817538"/>
                </a:lnTo>
                <a:lnTo>
                  <a:pt x="6995919" y="6858000"/>
                </a:lnTo>
                <a:lnTo>
                  <a:pt x="6090565" y="6858000"/>
                </a:lnTo>
                <a:lnTo>
                  <a:pt x="6090565" y="6858000"/>
                </a:lnTo>
                <a:lnTo>
                  <a:pt x="0" y="6858000"/>
                </a:lnTo>
                <a:lnTo>
                  <a:pt x="0" y="0"/>
                </a:lnTo>
                <a:lnTo>
                  <a:pt x="56512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 27">
            <a:extLst>
              <a:ext uri="{FF2B5EF4-FFF2-40B4-BE49-F238E27FC236}">
                <a16:creationId xmlns:a16="http://schemas.microsoft.com/office/drawing/2014/main" id="{6F1C2839-EFB8-47B3-9488-B0F191886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E92F5F-AD2A-446A-9FE8-3D73D1AFD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E176677-90A9-4AD0-B6A7-79DF408BEB21}" type="slidenum">
              <a:rPr lang="en-US" smtClean="0"/>
              <a:pPr defTabSz="914400">
                <a:spcAft>
                  <a:spcPts val="600"/>
                </a:spcAft>
              </a:pPr>
              <a:t>30</a:t>
            </a:fld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3905310-1B90-A110-2C11-3BC59109DE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207" y="295729"/>
            <a:ext cx="5772956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93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518" y="1447800"/>
            <a:ext cx="455199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Jest</a:t>
            </a:r>
            <a:br>
              <a:rPr lang="en-US" sz="5400" dirty="0"/>
            </a:br>
            <a:r>
              <a:rPr lang="en-US" sz="5400" dirty="0"/>
              <a:t>(Testes)</a:t>
            </a:r>
            <a:endParaRPr lang="en-US" sz="480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68108A9-1C65-4950-B8D3-D53A8ED97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95919" cy="6858000"/>
          </a:xfrm>
          <a:custGeom>
            <a:avLst/>
            <a:gdLst>
              <a:gd name="connsiteX0" fmla="*/ 5651204 w 6995919"/>
              <a:gd name="connsiteY0" fmla="*/ 0 h 6858000"/>
              <a:gd name="connsiteX1" fmla="*/ 6994742 w 6995919"/>
              <a:gd name="connsiteY1" fmla="*/ 0 h 6858000"/>
              <a:gd name="connsiteX2" fmla="*/ 6969697 w 6995919"/>
              <a:gd name="connsiteY2" fmla="*/ 155676 h 6858000"/>
              <a:gd name="connsiteX3" fmla="*/ 6945828 w 6995919"/>
              <a:gd name="connsiteY3" fmla="*/ 310667 h 6858000"/>
              <a:gd name="connsiteX4" fmla="*/ 6922464 w 6995919"/>
              <a:gd name="connsiteY4" fmla="*/ 466344 h 6858000"/>
              <a:gd name="connsiteX5" fmla="*/ 6902461 w 6995919"/>
              <a:gd name="connsiteY5" fmla="*/ 622706 h 6858000"/>
              <a:gd name="connsiteX6" fmla="*/ 6882290 w 6995919"/>
              <a:gd name="connsiteY6" fmla="*/ 778383 h 6858000"/>
              <a:gd name="connsiteX7" fmla="*/ 6863464 w 6995919"/>
              <a:gd name="connsiteY7" fmla="*/ 934745 h 6858000"/>
              <a:gd name="connsiteX8" fmla="*/ 6847328 w 6995919"/>
              <a:gd name="connsiteY8" fmla="*/ 1089050 h 6858000"/>
              <a:gd name="connsiteX9" fmla="*/ 6832032 w 6995919"/>
              <a:gd name="connsiteY9" fmla="*/ 1245413 h 6858000"/>
              <a:gd name="connsiteX10" fmla="*/ 6818080 w 6995919"/>
              <a:gd name="connsiteY10" fmla="*/ 1401089 h 6858000"/>
              <a:gd name="connsiteX11" fmla="*/ 6805978 w 6995919"/>
              <a:gd name="connsiteY11" fmla="*/ 1554023 h 6858000"/>
              <a:gd name="connsiteX12" fmla="*/ 6793875 w 6995919"/>
              <a:gd name="connsiteY12" fmla="*/ 1709013 h 6858000"/>
              <a:gd name="connsiteX13" fmla="*/ 6783790 w 6995919"/>
              <a:gd name="connsiteY13" fmla="*/ 1861947 h 6858000"/>
              <a:gd name="connsiteX14" fmla="*/ 6775890 w 6995919"/>
              <a:gd name="connsiteY14" fmla="*/ 2014880 h 6858000"/>
              <a:gd name="connsiteX15" fmla="*/ 6767653 w 6995919"/>
              <a:gd name="connsiteY15" fmla="*/ 2167128 h 6858000"/>
              <a:gd name="connsiteX16" fmla="*/ 6760762 w 6995919"/>
              <a:gd name="connsiteY16" fmla="*/ 2318004 h 6858000"/>
              <a:gd name="connsiteX17" fmla="*/ 6755887 w 6995919"/>
              <a:gd name="connsiteY17" fmla="*/ 2467508 h 6858000"/>
              <a:gd name="connsiteX18" fmla="*/ 6751685 w 6995919"/>
              <a:gd name="connsiteY18" fmla="*/ 2617013 h 6858000"/>
              <a:gd name="connsiteX19" fmla="*/ 6747651 w 6995919"/>
              <a:gd name="connsiteY19" fmla="*/ 2765145 h 6858000"/>
              <a:gd name="connsiteX20" fmla="*/ 6745802 w 6995919"/>
              <a:gd name="connsiteY20" fmla="*/ 2911221 h 6858000"/>
              <a:gd name="connsiteX21" fmla="*/ 6743785 w 6995919"/>
              <a:gd name="connsiteY21" fmla="*/ 3057296 h 6858000"/>
              <a:gd name="connsiteX22" fmla="*/ 6742776 w 6995919"/>
              <a:gd name="connsiteY22" fmla="*/ 3201314 h 6858000"/>
              <a:gd name="connsiteX23" fmla="*/ 6743785 w 6995919"/>
              <a:gd name="connsiteY23" fmla="*/ 3343960 h 6858000"/>
              <a:gd name="connsiteX24" fmla="*/ 6743785 w 6995919"/>
              <a:gd name="connsiteY24" fmla="*/ 3485235 h 6858000"/>
              <a:gd name="connsiteX25" fmla="*/ 6745802 w 6995919"/>
              <a:gd name="connsiteY25" fmla="*/ 3625138 h 6858000"/>
              <a:gd name="connsiteX26" fmla="*/ 6748827 w 6995919"/>
              <a:gd name="connsiteY26" fmla="*/ 3762298 h 6858000"/>
              <a:gd name="connsiteX27" fmla="*/ 6751685 w 6995919"/>
              <a:gd name="connsiteY27" fmla="*/ 3898087 h 6858000"/>
              <a:gd name="connsiteX28" fmla="*/ 6754879 w 6995919"/>
              <a:gd name="connsiteY28" fmla="*/ 4031132 h 6858000"/>
              <a:gd name="connsiteX29" fmla="*/ 6759753 w 6995919"/>
              <a:gd name="connsiteY29" fmla="*/ 4163491 h 6858000"/>
              <a:gd name="connsiteX30" fmla="*/ 6764964 w 6995919"/>
              <a:gd name="connsiteY30" fmla="*/ 4293793 h 6858000"/>
              <a:gd name="connsiteX31" fmla="*/ 6769670 w 6995919"/>
              <a:gd name="connsiteY31" fmla="*/ 4421352 h 6858000"/>
              <a:gd name="connsiteX32" fmla="*/ 6782950 w 6995919"/>
              <a:gd name="connsiteY32" fmla="*/ 4670298 h 6858000"/>
              <a:gd name="connsiteX33" fmla="*/ 6797069 w 6995919"/>
              <a:gd name="connsiteY33" fmla="*/ 4908956 h 6858000"/>
              <a:gd name="connsiteX34" fmla="*/ 6811861 w 6995919"/>
              <a:gd name="connsiteY34" fmla="*/ 5138013 h 6858000"/>
              <a:gd name="connsiteX35" fmla="*/ 6828166 w 6995919"/>
              <a:gd name="connsiteY35" fmla="*/ 5354726 h 6858000"/>
              <a:gd name="connsiteX36" fmla="*/ 6845143 w 6995919"/>
              <a:gd name="connsiteY36" fmla="*/ 5561838 h 6858000"/>
              <a:gd name="connsiteX37" fmla="*/ 6863464 w 6995919"/>
              <a:gd name="connsiteY37" fmla="*/ 5753862 h 6858000"/>
              <a:gd name="connsiteX38" fmla="*/ 6881450 w 6995919"/>
              <a:gd name="connsiteY38" fmla="*/ 5934227 h 6858000"/>
              <a:gd name="connsiteX39" fmla="*/ 6899435 w 6995919"/>
              <a:gd name="connsiteY39" fmla="*/ 6100191 h 6858000"/>
              <a:gd name="connsiteX40" fmla="*/ 6916412 w 6995919"/>
              <a:gd name="connsiteY40" fmla="*/ 6252438 h 6858000"/>
              <a:gd name="connsiteX41" fmla="*/ 6932549 w 6995919"/>
              <a:gd name="connsiteY41" fmla="*/ 6387541 h 6858000"/>
              <a:gd name="connsiteX42" fmla="*/ 6947845 w 6995919"/>
              <a:gd name="connsiteY42" fmla="*/ 6509613 h 6858000"/>
              <a:gd name="connsiteX43" fmla="*/ 6960620 w 6995919"/>
              <a:gd name="connsiteY43" fmla="*/ 6612483 h 6858000"/>
              <a:gd name="connsiteX44" fmla="*/ 6972722 w 6995919"/>
              <a:gd name="connsiteY44" fmla="*/ 6698894 h 6858000"/>
              <a:gd name="connsiteX45" fmla="*/ 6990036 w 6995919"/>
              <a:gd name="connsiteY45" fmla="*/ 6817538 h 6858000"/>
              <a:gd name="connsiteX46" fmla="*/ 6995919 w 6995919"/>
              <a:gd name="connsiteY46" fmla="*/ 6858000 h 6858000"/>
              <a:gd name="connsiteX47" fmla="*/ 6090565 w 6995919"/>
              <a:gd name="connsiteY47" fmla="*/ 6858000 h 6858000"/>
              <a:gd name="connsiteX48" fmla="*/ 6090565 w 6995919"/>
              <a:gd name="connsiteY48" fmla="*/ 6858000 h 6858000"/>
              <a:gd name="connsiteX49" fmla="*/ 0 w 6995919"/>
              <a:gd name="connsiteY49" fmla="*/ 6858000 h 6858000"/>
              <a:gd name="connsiteX50" fmla="*/ 0 w 6995919"/>
              <a:gd name="connsiteY50" fmla="*/ 0 h 6858000"/>
              <a:gd name="connsiteX51" fmla="*/ 5651204 w 6995919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95919" h="6858000">
                <a:moveTo>
                  <a:pt x="5651204" y="0"/>
                </a:moveTo>
                <a:lnTo>
                  <a:pt x="6994742" y="0"/>
                </a:lnTo>
                <a:lnTo>
                  <a:pt x="6969697" y="155676"/>
                </a:lnTo>
                <a:lnTo>
                  <a:pt x="6945828" y="310667"/>
                </a:lnTo>
                <a:lnTo>
                  <a:pt x="6922464" y="466344"/>
                </a:lnTo>
                <a:lnTo>
                  <a:pt x="6902461" y="622706"/>
                </a:lnTo>
                <a:lnTo>
                  <a:pt x="6882290" y="778383"/>
                </a:lnTo>
                <a:lnTo>
                  <a:pt x="6863464" y="934745"/>
                </a:lnTo>
                <a:lnTo>
                  <a:pt x="6847328" y="1089050"/>
                </a:lnTo>
                <a:lnTo>
                  <a:pt x="6832032" y="1245413"/>
                </a:lnTo>
                <a:lnTo>
                  <a:pt x="6818080" y="1401089"/>
                </a:lnTo>
                <a:lnTo>
                  <a:pt x="6805978" y="1554023"/>
                </a:lnTo>
                <a:lnTo>
                  <a:pt x="6793875" y="1709013"/>
                </a:lnTo>
                <a:lnTo>
                  <a:pt x="6783790" y="1861947"/>
                </a:lnTo>
                <a:lnTo>
                  <a:pt x="6775890" y="2014880"/>
                </a:lnTo>
                <a:lnTo>
                  <a:pt x="6767653" y="2167128"/>
                </a:lnTo>
                <a:lnTo>
                  <a:pt x="6760762" y="2318004"/>
                </a:lnTo>
                <a:lnTo>
                  <a:pt x="6755887" y="2467508"/>
                </a:lnTo>
                <a:lnTo>
                  <a:pt x="6751685" y="2617013"/>
                </a:lnTo>
                <a:lnTo>
                  <a:pt x="6747651" y="2765145"/>
                </a:lnTo>
                <a:lnTo>
                  <a:pt x="6745802" y="2911221"/>
                </a:lnTo>
                <a:lnTo>
                  <a:pt x="6743785" y="3057296"/>
                </a:lnTo>
                <a:lnTo>
                  <a:pt x="6742776" y="3201314"/>
                </a:lnTo>
                <a:lnTo>
                  <a:pt x="6743785" y="3343960"/>
                </a:lnTo>
                <a:lnTo>
                  <a:pt x="6743785" y="3485235"/>
                </a:lnTo>
                <a:lnTo>
                  <a:pt x="6745802" y="3625138"/>
                </a:lnTo>
                <a:lnTo>
                  <a:pt x="6748827" y="3762298"/>
                </a:lnTo>
                <a:lnTo>
                  <a:pt x="6751685" y="3898087"/>
                </a:lnTo>
                <a:lnTo>
                  <a:pt x="6754879" y="4031132"/>
                </a:lnTo>
                <a:lnTo>
                  <a:pt x="6759753" y="4163491"/>
                </a:lnTo>
                <a:lnTo>
                  <a:pt x="6764964" y="4293793"/>
                </a:lnTo>
                <a:lnTo>
                  <a:pt x="6769670" y="4421352"/>
                </a:lnTo>
                <a:lnTo>
                  <a:pt x="6782950" y="4670298"/>
                </a:lnTo>
                <a:lnTo>
                  <a:pt x="6797069" y="4908956"/>
                </a:lnTo>
                <a:lnTo>
                  <a:pt x="6811861" y="5138013"/>
                </a:lnTo>
                <a:lnTo>
                  <a:pt x="6828166" y="5354726"/>
                </a:lnTo>
                <a:lnTo>
                  <a:pt x="6845143" y="5561838"/>
                </a:lnTo>
                <a:lnTo>
                  <a:pt x="6863464" y="5753862"/>
                </a:lnTo>
                <a:lnTo>
                  <a:pt x="6881450" y="5934227"/>
                </a:lnTo>
                <a:lnTo>
                  <a:pt x="6899435" y="6100191"/>
                </a:lnTo>
                <a:lnTo>
                  <a:pt x="6916412" y="6252438"/>
                </a:lnTo>
                <a:lnTo>
                  <a:pt x="6932549" y="6387541"/>
                </a:lnTo>
                <a:lnTo>
                  <a:pt x="6947845" y="6509613"/>
                </a:lnTo>
                <a:lnTo>
                  <a:pt x="6960620" y="6612483"/>
                </a:lnTo>
                <a:lnTo>
                  <a:pt x="6972722" y="6698894"/>
                </a:lnTo>
                <a:lnTo>
                  <a:pt x="6990036" y="6817538"/>
                </a:lnTo>
                <a:lnTo>
                  <a:pt x="6995919" y="6858000"/>
                </a:lnTo>
                <a:lnTo>
                  <a:pt x="6090565" y="6858000"/>
                </a:lnTo>
                <a:lnTo>
                  <a:pt x="6090565" y="6858000"/>
                </a:lnTo>
                <a:lnTo>
                  <a:pt x="0" y="6858000"/>
                </a:lnTo>
                <a:lnTo>
                  <a:pt x="0" y="0"/>
                </a:lnTo>
                <a:lnTo>
                  <a:pt x="56512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 27">
            <a:extLst>
              <a:ext uri="{FF2B5EF4-FFF2-40B4-BE49-F238E27FC236}">
                <a16:creationId xmlns:a16="http://schemas.microsoft.com/office/drawing/2014/main" id="{6F1C2839-EFB8-47B3-9488-B0F191886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E92F5F-AD2A-446A-9FE8-3D73D1AFD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E176677-90A9-4AD0-B6A7-79DF408BEB21}" type="slidenum">
              <a:rPr lang="en-US" smtClean="0"/>
              <a:pPr defTabSz="914400">
                <a:spcAft>
                  <a:spcPts val="600"/>
                </a:spcAft>
              </a:pPr>
              <a:t>31</a:t>
            </a:fld>
            <a:endParaRPr lang="en-US"/>
          </a:p>
        </p:txBody>
      </p:sp>
      <p:pic>
        <p:nvPicPr>
          <p:cNvPr id="1026" name="Picture 2" descr="Intro to Unit Testing with Jest. Test-Driven Development and Unit… | by  Kyle Farmer | JavaScript in Plain English">
            <a:extLst>
              <a:ext uri="{FF2B5EF4-FFF2-40B4-BE49-F238E27FC236}">
                <a16:creationId xmlns:a16="http://schemas.microsoft.com/office/drawing/2014/main" id="{AB18C325-1AD0-4DAC-9A28-492909CCB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196" y="1440917"/>
            <a:ext cx="4189526" cy="418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37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000" dirty="0">
                <a:latin typeface="Bahnschrift SemiLight Condensed" panose="020B0502040204020203" pitchFamily="34" charset="0"/>
              </a:rPr>
              <a:t>Vantagens</a:t>
            </a:r>
            <a:endParaRPr lang="pt-BR" dirty="0">
              <a:latin typeface="Bahnschrift SemiLight Condense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F0C5C2-E6A4-4C32-9D5B-62CEFCC8A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Acessível;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Versátil;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Excelente desempenho;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Progressivo.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12546FD-73AC-4526-ADA6-45811DFB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8338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000" dirty="0">
                <a:latin typeface="Bahnschrift SemiLight Condensed" panose="020B0502040204020203" pitchFamily="34" charset="0"/>
              </a:rPr>
              <a:t>Desvantagens</a:t>
            </a:r>
            <a:endParaRPr lang="pt-BR" dirty="0">
              <a:latin typeface="Bahnschrift SemiLight Condense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F0C5C2-E6A4-4C32-9D5B-62CEFCC8A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Complexidade do paradigma reativo;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Excesso de flexibilidade;</a:t>
            </a:r>
          </a:p>
          <a:p>
            <a:pPr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Recursos um pouco mais limitados em relação a outros frameworks SPA.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5A22628-6D6D-4A03-A39D-F5F4840A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8784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000" dirty="0">
                <a:latin typeface="Bahnschrift SemiLight Condensed" panose="020B0502040204020203" pitchFamily="34" charset="0"/>
              </a:rPr>
              <a:t>Projetos em Vue.js</a:t>
            </a:r>
            <a:endParaRPr lang="pt-BR" dirty="0">
              <a:latin typeface="Bahnschrift SemiLight Condense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F0C5C2-E6A4-4C32-9D5B-62CEFCC8A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endParaRPr lang="pt-BR" sz="3000" dirty="0">
              <a:latin typeface="Bahnschrift SemiLight Condensed" panose="020B0502040204020203" pitchFamily="34" charset="0"/>
            </a:endParaRP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 err="1">
                <a:latin typeface="Bahnschrift SemiLight Condensed" panose="020B0502040204020203" pitchFamily="34" charset="0"/>
              </a:rPr>
              <a:t>Trustpilot</a:t>
            </a:r>
            <a:r>
              <a:rPr lang="pt-BR" sz="3000" dirty="0">
                <a:latin typeface="Bahnschrift SemiLight Condensed" panose="020B0502040204020203" pitchFamily="34" charset="0"/>
              </a:rPr>
              <a:t>;</a:t>
            </a:r>
          </a:p>
          <a:p>
            <a:pPr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Conhecer e </a:t>
            </a:r>
          </a:p>
          <a:p>
            <a:pPr marL="0" indent="0">
              <a:buSzPct val="65000"/>
              <a:buNone/>
            </a:pPr>
            <a:r>
              <a:rPr lang="pt-BR" sz="3000" dirty="0">
                <a:latin typeface="Bahnschrift SemiLight Condensed" panose="020B0502040204020203" pitchFamily="34" charset="0"/>
              </a:rPr>
              <a:t>avaliar lugares.</a:t>
            </a:r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4C513776-EE18-499A-8EA8-8CF1526BC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34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41947FA-6671-4533-8882-FFBBDC9E6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859" y="2198467"/>
            <a:ext cx="7664824" cy="390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47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000" dirty="0">
                <a:latin typeface="Bahnschrift SemiLight Condensed" panose="020B0502040204020203" pitchFamily="34" charset="0"/>
              </a:rPr>
              <a:t>Projetos em Vue.js</a:t>
            </a:r>
            <a:endParaRPr lang="pt-BR" dirty="0">
              <a:latin typeface="Bahnschrift SemiLight Condense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F0C5C2-E6A4-4C32-9D5B-62CEFCC8A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endParaRPr lang="pt-BR" sz="3000" dirty="0">
              <a:latin typeface="Bahnschrift SemiLight Condensed" panose="020B0502040204020203" pitchFamily="34" charset="0"/>
            </a:endParaRP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 err="1">
                <a:latin typeface="Bahnschrift SemiLight Condensed" panose="020B0502040204020203" pitchFamily="34" charset="0"/>
              </a:rPr>
              <a:t>Trivago</a:t>
            </a:r>
            <a:r>
              <a:rPr lang="pt-BR" sz="3000" dirty="0">
                <a:latin typeface="Bahnschrift SemiLight Condensed" panose="020B0502040204020203" pitchFamily="34" charset="0"/>
              </a:rPr>
              <a:t>;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Site de viagens.</a:t>
            </a:r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4C513776-EE18-499A-8EA8-8CF1526BC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35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7CC3791-3E77-4F9E-81A1-14C5923CF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728" y="2582815"/>
            <a:ext cx="7718611" cy="313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99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000" dirty="0">
                <a:latin typeface="Bahnschrift SemiLight Condensed" panose="020B0502040204020203" pitchFamily="34" charset="0"/>
              </a:rPr>
              <a:t>Projetos em Vue.js</a:t>
            </a:r>
            <a:endParaRPr lang="pt-BR" dirty="0">
              <a:latin typeface="Bahnschrift SemiLight Condense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F0C5C2-E6A4-4C32-9D5B-62CEFCC8A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endParaRPr lang="pt-BR" sz="3000" dirty="0">
              <a:latin typeface="Bahnschrift SemiLight Condensed" panose="020B0502040204020203" pitchFamily="34" charset="0"/>
            </a:endParaRP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Accenture;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Tecnologia.</a:t>
            </a:r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4C513776-EE18-499A-8EA8-8CF1526BC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36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ACA2F-9829-4093-B393-4FE52488C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866" y="2200960"/>
            <a:ext cx="7417615" cy="389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13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785" y="2427194"/>
            <a:ext cx="7090430" cy="2003611"/>
          </a:xfrm>
        </p:spPr>
        <p:txBody>
          <a:bodyPr/>
          <a:lstStyle/>
          <a:p>
            <a:r>
              <a:rPr lang="pt-BR" sz="13800" dirty="0">
                <a:latin typeface="Bahnschrift SemiLight Condensed" panose="020B0502040204020203" pitchFamily="34" charset="0"/>
              </a:rPr>
              <a:t>CONCLUSÃO</a:t>
            </a:r>
            <a:endParaRPr lang="pt-BR" dirty="0">
              <a:latin typeface="Bahnschrift SemiLight Condensed" panose="020B0502040204020203" pitchFamily="34" charset="0"/>
            </a:endParaRPr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4C513776-EE18-499A-8EA8-8CF1526BC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325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000" dirty="0">
                <a:latin typeface="Bahnschrift SemiLight Condensed" panose="020B0502040204020203" pitchFamily="34" charset="0"/>
              </a:rPr>
              <a:t>Utilização</a:t>
            </a:r>
            <a:endParaRPr lang="pt-BR" dirty="0">
              <a:latin typeface="Bahnschrift SemiLight Condense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F0C5C2-E6A4-4C32-9D5B-62CEFCC8A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Sites profissionais e de alto desempenho;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Configuração mínima;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 Estrutura limpa.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endParaRPr lang="pt-BR" sz="3200" dirty="0">
              <a:latin typeface="Bahnschrift SemiLight Condensed" panose="020B0502040204020203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B633A4B-E4C6-4BB5-9D09-15FF07980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307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000" dirty="0">
                <a:latin typeface="Bahnschrift SemiLight Condensed" panose="020B0502040204020203" pitchFamily="34" charset="0"/>
              </a:rPr>
              <a:t>Importando o Vue.js</a:t>
            </a:r>
            <a:endParaRPr lang="pt-BR" dirty="0">
              <a:latin typeface="Bahnschrift SemiLight Condense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F0C5C2-E6A4-4C32-9D5B-62CEFCC8A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Versão de desenvolvimento:</a:t>
            </a:r>
          </a:p>
          <a:p>
            <a:pPr lvl="1"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2800" dirty="0">
                <a:latin typeface="Bahnschrift SemiLight Condensed" panose="020B0502040204020203" pitchFamily="34" charset="0"/>
              </a:rPr>
              <a:t>Avisos no console;</a:t>
            </a:r>
          </a:p>
          <a:p>
            <a:pPr marL="457200" lvl="1" indent="0">
              <a:buSzPct val="65000"/>
              <a:buNone/>
            </a:pPr>
            <a:endParaRPr lang="pt-BR" sz="1000" dirty="0">
              <a:latin typeface="Bahnschrift SemiLight Condensed" panose="020B0502040204020203" pitchFamily="34" charset="0"/>
            </a:endParaRP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Versão de produção:</a:t>
            </a:r>
          </a:p>
          <a:p>
            <a:pPr lvl="1"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2800" dirty="0">
                <a:latin typeface="Bahnschrift SemiLight Condensed" panose="020B0502040204020203" pitchFamily="34" charset="0"/>
              </a:rPr>
              <a:t>Otimizada;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endParaRPr lang="pt-BR" sz="3200" dirty="0">
              <a:latin typeface="Bahnschrift SemiLight Condensed" panose="020B0502040204020203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B633A4B-E4C6-4BB5-9D09-15FF07980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5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261B684-6F35-485B-A157-391AF09CE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3642192"/>
            <a:ext cx="7658100" cy="2952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DC61600-6D71-4482-AA94-FB2B654A3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5526741"/>
            <a:ext cx="63627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97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 err="1">
                <a:latin typeface="Bahnschrift SemiLight Condensed" panose="020B0502040204020203" pitchFamily="34" charset="0"/>
              </a:rPr>
              <a:t>Hello</a:t>
            </a:r>
            <a:r>
              <a:rPr lang="pt-BR" sz="4400" dirty="0">
                <a:latin typeface="Bahnschrift SemiLight Condensed" panose="020B0502040204020203" pitchFamily="34" charset="0"/>
              </a:rPr>
              <a:t> World em Vue.js</a:t>
            </a:r>
            <a:endParaRPr lang="pt-BR" dirty="0">
              <a:latin typeface="Bahnschrift SemiLight Condense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F0C5C2-E6A4-4C32-9D5B-62CEFCC8A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Importar;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Instância;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Palavra chave “</a:t>
            </a:r>
            <a:r>
              <a:rPr lang="pt-BR" sz="3000" dirty="0" err="1">
                <a:latin typeface="Bahnschrift SemiLight Condensed" panose="020B0502040204020203" pitchFamily="34" charset="0"/>
              </a:rPr>
              <a:t>el</a:t>
            </a:r>
            <a:r>
              <a:rPr lang="pt-BR" sz="3000" dirty="0">
                <a:latin typeface="Bahnschrift SemiLight Condensed" panose="020B0502040204020203" pitchFamily="34" charset="0"/>
              </a:rPr>
              <a:t>”;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endParaRPr lang="pt-BR" sz="3200" dirty="0">
              <a:latin typeface="Bahnschrift SemiLight Condensed" panose="020B0502040204020203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B633A4B-E4C6-4BB5-9D09-15FF07980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6</a:t>
            </a:fld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0A0FB5F-8246-42F8-84C7-FCE654B6C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837" y="2122393"/>
            <a:ext cx="7250840" cy="405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1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latin typeface="Bahnschrift SemiLight Condensed" panose="020B0502040204020203" pitchFamily="34" charset="0"/>
              </a:rPr>
              <a:t>Codifique o </a:t>
            </a:r>
            <a:r>
              <a:rPr lang="pt-BR" sz="4400" dirty="0" err="1">
                <a:latin typeface="Bahnschrift SemiLight Condensed" panose="020B0502040204020203" pitchFamily="34" charset="0"/>
              </a:rPr>
              <a:t>Hello</a:t>
            </a:r>
            <a:r>
              <a:rPr lang="pt-BR" sz="4400" dirty="0">
                <a:latin typeface="Bahnschrift SemiLight Condensed" panose="020B0502040204020203" pitchFamily="34" charset="0"/>
              </a:rPr>
              <a:t> World em Vue.js</a:t>
            </a:r>
            <a:endParaRPr lang="pt-BR" dirty="0">
              <a:latin typeface="Bahnschrift SemiLight Condensed" panose="020B0502040204020203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B633A4B-E4C6-4BB5-9D09-15FF07980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7</a:t>
            </a:fld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0A0FB5F-8246-42F8-84C7-FCE654B6C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947" y="1597596"/>
            <a:ext cx="8874105" cy="496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30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latin typeface="Bahnschrift SemiLight Condensed" panose="020B0502040204020203" pitchFamily="34" charset="0"/>
              </a:rPr>
              <a:t>Seletores CSS</a:t>
            </a:r>
            <a:endParaRPr lang="pt-BR" dirty="0">
              <a:latin typeface="Bahnschrift SemiLight Condense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F0C5C2-E6A4-4C32-9D5B-62CEFCC8A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Elemento;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Classe;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 err="1">
                <a:latin typeface="Bahnschrift SemiLight Condensed" panose="020B0502040204020203" pitchFamily="34" charset="0"/>
              </a:rPr>
              <a:t>Tag</a:t>
            </a:r>
            <a:r>
              <a:rPr lang="pt-BR" sz="3000" dirty="0">
                <a:latin typeface="Bahnschrift SemiLight Condensed" panose="020B0502040204020203" pitchFamily="34" charset="0"/>
              </a:rPr>
              <a:t>;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Irmãos adjacentes.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endParaRPr lang="pt-BR" sz="3200" dirty="0">
              <a:latin typeface="Bahnschrift SemiLight Condensed" panose="020B0502040204020203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B633A4B-E4C6-4BB5-9D09-15FF07980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8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F945F12-316D-40A6-9F6C-D4CC24147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23" b="12187"/>
          <a:stretch/>
        </p:blipFill>
        <p:spPr>
          <a:xfrm>
            <a:off x="5642171" y="4839464"/>
            <a:ext cx="3450197" cy="151587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870B7C-3499-4B5E-AC0E-0D217C678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172" y="3205066"/>
            <a:ext cx="3450197" cy="151587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EBA7004-65CE-458F-BB05-B174ED5FB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171" y="1557585"/>
            <a:ext cx="3450197" cy="152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93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F2BDF-780F-41BB-B30A-6872F89A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000" dirty="0">
                <a:latin typeface="Bahnschrift SemiLight Condensed" panose="020B0502040204020203" pitchFamily="34" charset="0"/>
              </a:rPr>
              <a:t>Arquitetura</a:t>
            </a:r>
            <a:endParaRPr lang="pt-BR" dirty="0">
              <a:latin typeface="Bahnschrift SemiLight Condense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F0C5C2-E6A4-4C32-9D5B-62CEFCC8A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Aplicações </a:t>
            </a:r>
            <a:r>
              <a:rPr lang="pt-BR" sz="3000" dirty="0" err="1">
                <a:latin typeface="Bahnschrift SemiLight Condensed" panose="020B0502040204020203" pitchFamily="34" charset="0"/>
              </a:rPr>
              <a:t>Vue</a:t>
            </a:r>
            <a:r>
              <a:rPr lang="pt-BR" sz="3000" dirty="0">
                <a:latin typeface="Bahnschrift SemiLight Condensed" panose="020B0502040204020203" pitchFamily="34" charset="0"/>
              </a:rPr>
              <a:t>;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Sintaxe HTML, CSS e JS;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Arquivo .</a:t>
            </a:r>
            <a:r>
              <a:rPr lang="pt-BR" sz="3000" dirty="0" err="1">
                <a:latin typeface="Bahnschrift SemiLight Condensed" panose="020B0502040204020203" pitchFamily="34" charset="0"/>
              </a:rPr>
              <a:t>vue</a:t>
            </a:r>
            <a:r>
              <a:rPr lang="pt-BR" sz="3000" dirty="0">
                <a:latin typeface="Bahnschrift SemiLight Condensed" panose="020B0502040204020203" pitchFamily="34" charset="0"/>
              </a:rPr>
              <a:t>;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r>
              <a:rPr lang="pt-BR" sz="3000" dirty="0">
                <a:latin typeface="Bahnschrift SemiLight Condensed" panose="020B0502040204020203" pitchFamily="34" charset="0"/>
              </a:rPr>
              <a:t>Isolamento e manutenção das funcionalidades.</a:t>
            </a:r>
          </a:p>
          <a:p>
            <a:pPr>
              <a:lnSpc>
                <a:spcPct val="150000"/>
              </a:lnSpc>
              <a:buSzPct val="65000"/>
              <a:buFont typeface="Wingdings" panose="05000000000000000000" pitchFamily="2" charset="2"/>
              <a:buChar char="v"/>
            </a:pPr>
            <a:endParaRPr lang="pt-BR" sz="3200" dirty="0">
              <a:latin typeface="Bahnschrift SemiLight Condensed" panose="020B0502040204020203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84BB345-F179-472D-9627-415E3DFB6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76677-90A9-4AD0-B6A7-79DF408BEB2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50119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905</TotalTime>
  <Words>543</Words>
  <Application>Microsoft Office PowerPoint</Application>
  <PresentationFormat>Widescreen</PresentationFormat>
  <Paragraphs>160</Paragraphs>
  <Slides>37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Bahnschrift SemiLight Condensed</vt:lpstr>
      <vt:lpstr>Calibri</vt:lpstr>
      <vt:lpstr>Century Gothic</vt:lpstr>
      <vt:lpstr>Wingdings</vt:lpstr>
      <vt:lpstr>Wingdings 3</vt:lpstr>
      <vt:lpstr>Íon</vt:lpstr>
      <vt:lpstr>Vue.js </vt:lpstr>
      <vt:lpstr>Vue.js</vt:lpstr>
      <vt:lpstr>Popularidade</vt:lpstr>
      <vt:lpstr>Utilização</vt:lpstr>
      <vt:lpstr>Importando o Vue.js</vt:lpstr>
      <vt:lpstr>Hello World em Vue.js</vt:lpstr>
      <vt:lpstr>Codifique o Hello World em Vue.js</vt:lpstr>
      <vt:lpstr>Seletores CSS</vt:lpstr>
      <vt:lpstr>Arquitetura</vt:lpstr>
      <vt:lpstr>Arquitetura</vt:lpstr>
      <vt:lpstr>Arquitetura</vt:lpstr>
      <vt:lpstr>Diretivas</vt:lpstr>
      <vt:lpstr>v-text</vt:lpstr>
      <vt:lpstr>v-focus</vt:lpstr>
      <vt:lpstr>v-show</vt:lpstr>
      <vt:lpstr>v-pin</vt:lpstr>
      <vt:lpstr>v-if e v-else</vt:lpstr>
      <vt:lpstr>v-model</vt:lpstr>
      <vt:lpstr>Eventos</vt:lpstr>
      <vt:lpstr>v-on:click</vt:lpstr>
      <vt:lpstr>mouseover e mouseout</vt:lpstr>
      <vt:lpstr>v-on:keydown</vt:lpstr>
      <vt:lpstr>Métodos</vt:lpstr>
      <vt:lpstr>Métodos</vt:lpstr>
      <vt:lpstr>Ferramentas</vt:lpstr>
      <vt:lpstr>Babel (Transpilador)</vt:lpstr>
      <vt:lpstr>TypeScript (Tipagem Estática)</vt:lpstr>
      <vt:lpstr>Vuex (Gerente de Estados de Aplicação)</vt:lpstr>
      <vt:lpstr>Vue Router (Gerente de Rotas)</vt:lpstr>
      <vt:lpstr>Eslint (Formatador de Código)</vt:lpstr>
      <vt:lpstr>Jest (Testes)</vt:lpstr>
      <vt:lpstr>Vantagens</vt:lpstr>
      <vt:lpstr>Desvantagens</vt:lpstr>
      <vt:lpstr>Projetos em Vue.js</vt:lpstr>
      <vt:lpstr>Projetos em Vue.js</vt:lpstr>
      <vt:lpstr>Projetos em Vue.js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VueJS</dc:title>
  <dc:creator>Gabriel da Silva</dc:creator>
  <cp:lastModifiedBy>Gabriel Silva</cp:lastModifiedBy>
  <cp:revision>44</cp:revision>
  <dcterms:created xsi:type="dcterms:W3CDTF">2022-10-09T19:32:27Z</dcterms:created>
  <dcterms:modified xsi:type="dcterms:W3CDTF">2022-10-14T22:26:35Z</dcterms:modified>
</cp:coreProperties>
</file>